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5" r:id="rId3"/>
    <p:sldId id="267" r:id="rId4"/>
    <p:sldId id="263" r:id="rId5"/>
    <p:sldId id="260" r:id="rId6"/>
  </p:sldIdLst>
  <p:sldSz cx="9906000" cy="6858000" type="A4"/>
  <p:notesSz cx="68580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64D4"/>
    <a:srgbClr val="06AAD0"/>
    <a:srgbClr val="FFFFFF"/>
    <a:srgbClr val="04CDD2"/>
    <a:srgbClr val="E9F3FB"/>
    <a:srgbClr val="02BEBE"/>
    <a:srgbClr val="0099FF"/>
    <a:srgbClr val="CDDEF3"/>
    <a:srgbClr val="F8FBFE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70" autoAdjust="0"/>
    <p:restoredTop sz="96187" autoAdjust="0"/>
  </p:normalViewPr>
  <p:slideViewPr>
    <p:cSldViewPr showGuides="1">
      <p:cViewPr varScale="1">
        <p:scale>
          <a:sx n="90" d="100"/>
          <a:sy n="90" d="100"/>
        </p:scale>
        <p:origin x="66" y="13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942373868300426"/>
          <c:y val="0.33413126393185194"/>
          <c:w val="0.35129387293071451"/>
          <c:h val="0.54011539393746355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06AAD0"/>
              </a:solidFill>
              <a:ln>
                <a:solidFill>
                  <a:schemeClr val="tx2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2"/>
              </a:solidFill>
              <a:ln>
                <a:solidFill>
                  <a:schemeClr val="tx2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3"/>
              </a:solidFill>
              <a:ln>
                <a:solidFill>
                  <a:schemeClr val="tx2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27700324897485407"/>
                  <c:y val="-0.14822015503289176"/>
                </c:manualLayout>
              </c:layout>
              <c:tx>
                <c:rich>
                  <a:bodyPr rot="0" spcFirstLastPara="1" vertOverflow="ellipsis" vert="horz" wrap="square" anchor="ctr" anchorCtr="0"/>
                  <a:lstStyle/>
                  <a:p>
                    <a:pPr marL="0" algn="ctr" defTabSz="914400" rtl="0" eaLnBrk="1" latinLnBrk="0" hangingPunct="1">
                      <a:defRPr lang="ru-RU" sz="700" b="1" i="0" u="none" strike="noStrike" kern="1200" baseline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defRPr>
                    </a:pPr>
                    <a:r>
                      <a:rPr lang="ru-RU" sz="750" b="1" i="0" u="none" strike="noStrike" kern="1200" baseline="0" dirty="0" smtClean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rPr>
                      <a:t>7 761,7 млн </a:t>
                    </a:r>
                    <a:r>
                      <a:rPr lang="ru-RU" sz="750" b="1" i="0" u="none" strike="noStrike" kern="1200" baseline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rPr>
                      <a:t>руб.</a:t>
                    </a:r>
                  </a:p>
                </c:rich>
              </c:tx>
              <c:numFmt formatCode="General" sourceLinked="0"/>
              <c:spPr>
                <a:solidFill>
                  <a:srgbClr val="00B0F0"/>
                </a:solidFill>
                <a:ln>
                  <a:solidFill>
                    <a:srgbClr val="3264D4"/>
                  </a:solidFill>
                </a:ln>
                <a:effectLst/>
              </c:spPr>
              <c:txPr>
                <a:bodyPr rot="0" spcFirstLastPara="1" vertOverflow="ellipsis" vert="horz" wrap="square" anchor="ctr" anchorCtr="0"/>
                <a:lstStyle/>
                <a:p>
                  <a:pPr marL="0" algn="ctr" defTabSz="914400" rtl="0" eaLnBrk="1" latinLnBrk="0" hangingPunct="1">
                    <a:defRPr lang="ru-RU" sz="700" b="1" i="0" u="none" strike="noStrike" kern="1200" baseline="0">
                      <a:solidFill>
                        <a:schemeClr val="tx1"/>
                      </a:solidFill>
                      <a:latin typeface="Roboto" panose="02000000000000000000" pitchFamily="2" charset="0"/>
                      <a:ea typeface="Roboto" panose="02000000000000000000" pitchFamily="2" charset="0"/>
                      <a:cs typeface="Roboto" panose="02000000000000000000" pitchFamily="2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799261084867846"/>
                      <c:h val="0.123116125536007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53781494325644108"/>
                  <c:y val="-2.9186431483688897E-2"/>
                </c:manualLayout>
              </c:layout>
              <c:tx>
                <c:rich>
                  <a:bodyPr rot="0" spcFirstLastPara="1" vertOverflow="ellipsis" vert="horz" wrap="square" anchor="ctr" anchorCtr="0"/>
                  <a:lstStyle/>
                  <a:p>
                    <a:pPr marL="0" algn="ctr" defTabSz="914400" rtl="0" eaLnBrk="1" latinLnBrk="0" hangingPunct="1">
                      <a:defRPr lang="ru-RU" sz="700" b="1" i="0" u="none" strike="noStrike" kern="1200" baseline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defRPr>
                    </a:pPr>
                    <a:r>
                      <a:rPr lang="ru-RU" sz="750" b="1" i="0" u="none" strike="noStrike" kern="1200" baseline="0" dirty="0" smtClean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rPr>
                      <a:t>3 850,2 млн </a:t>
                    </a:r>
                    <a:r>
                      <a:rPr lang="ru-RU" sz="750" b="1" i="0" u="none" strike="noStrike" kern="1200" baseline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rPr>
                      <a:t>руб</a:t>
                    </a:r>
                    <a:r>
                      <a:rPr lang="ru-RU" sz="800" b="1" i="0" u="none" strike="noStrike" kern="1200" baseline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rPr>
                      <a:t>.</a:t>
                    </a:r>
                  </a:p>
                </c:rich>
              </c:tx>
              <c:numFmt formatCode="General" sourceLinked="0"/>
              <c:spPr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tx2"/>
                  </a:solidFill>
                </a:ln>
                <a:effectLst/>
              </c:spPr>
              <c:txPr>
                <a:bodyPr rot="0" spcFirstLastPara="1" vertOverflow="ellipsis" vert="horz" wrap="square" anchor="ctr" anchorCtr="0"/>
                <a:lstStyle/>
                <a:p>
                  <a:pPr marL="0" algn="ctr" defTabSz="914400" rtl="0" eaLnBrk="1" latinLnBrk="0" hangingPunct="1">
                    <a:defRPr lang="ru-RU" sz="700" b="1" i="0" u="none" strike="noStrike" kern="1200" baseline="0">
                      <a:solidFill>
                        <a:schemeClr val="tx1"/>
                      </a:solidFill>
                      <a:latin typeface="Roboto" panose="02000000000000000000" pitchFamily="2" charset="0"/>
                      <a:ea typeface="Roboto" panose="02000000000000000000" pitchFamily="2" charset="0"/>
                      <a:cs typeface="Roboto" panose="02000000000000000000" pitchFamily="2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038690518746531"/>
                      <c:h val="0.13650809698444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0.3037629067037585"/>
                  <c:y val="0.16357554920834874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0.32370205364740473"/>
                  <c:y val="-3.3787577612067667E-2"/>
                </c:manualLayout>
              </c:layout>
              <c:tx>
                <c:rich>
                  <a:bodyPr rot="0" spcFirstLastPara="1" vertOverflow="ellipsis" vert="horz" wrap="square" anchor="ctr" anchorCtr="0"/>
                  <a:lstStyle/>
                  <a:p>
                    <a:pPr marL="0" algn="ctr" defTabSz="914400" rtl="0" eaLnBrk="1" latinLnBrk="0" hangingPunct="1">
                      <a:defRPr lang="ru-RU" sz="700" b="1" i="0" u="none" strike="noStrike" kern="1200" baseline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defRPr>
                    </a:pPr>
                    <a:r>
                      <a:rPr lang="ru-RU" sz="750" b="1" i="0" u="none" strike="noStrike" kern="1200" baseline="0" dirty="0" smtClean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rPr>
                      <a:t>549,6 </a:t>
                    </a:r>
                    <a:r>
                      <a:rPr lang="ru-RU" sz="750" b="1" i="0" u="none" strike="noStrike" kern="1200" baseline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rPr>
                      <a:t>млн руб</a:t>
                    </a:r>
                    <a:r>
                      <a:rPr lang="ru-RU" sz="800" b="1" i="0" u="none" strike="noStrike" kern="1200" baseline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rPr>
                      <a:t>.</a:t>
                    </a:r>
                  </a:p>
                </c:rich>
              </c:tx>
              <c:numFmt formatCode="General" sourceLinked="0"/>
              <c:spPr>
                <a:solidFill>
                  <a:schemeClr val="accent3"/>
                </a:solidFill>
                <a:ln>
                  <a:solidFill>
                    <a:schemeClr val="tx2"/>
                  </a:solidFill>
                </a:ln>
                <a:effectLst/>
              </c:spPr>
              <c:txPr>
                <a:bodyPr rot="0" spcFirstLastPara="1" vertOverflow="ellipsis" vert="horz" wrap="square" anchor="ctr" anchorCtr="0"/>
                <a:lstStyle/>
                <a:p>
                  <a:pPr marL="0" algn="ctr" defTabSz="914400" rtl="0" eaLnBrk="1" latinLnBrk="0" hangingPunct="1">
                    <a:defRPr lang="ru-RU" sz="700" b="1" i="0" u="none" strike="noStrike" kern="1200" baseline="0">
                      <a:solidFill>
                        <a:schemeClr val="tx1"/>
                      </a:solidFill>
                      <a:latin typeface="Roboto" panose="02000000000000000000" pitchFamily="2" charset="0"/>
                      <a:ea typeface="Roboto" panose="02000000000000000000" pitchFamily="2" charset="0"/>
                      <a:cs typeface="Roboto" panose="02000000000000000000" pitchFamily="2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539773259956874"/>
                      <c:h val="0.13605433183666796"/>
                    </c:manualLayout>
                  </c15:layout>
                </c:ext>
              </c:extLst>
            </c:dLbl>
            <c:numFmt formatCode="General" sourceLinked="0"/>
            <c:spPr>
              <a:solidFill>
                <a:srgbClr val="0099CC"/>
              </a:solidFill>
              <a:ln>
                <a:solidFill>
                  <a:schemeClr val="tx2"/>
                </a:solidFill>
              </a:ln>
              <a:effectLst/>
            </c:spPr>
            <c:txPr>
              <a:bodyPr rot="0" spcFirstLastPara="1" vertOverflow="ellipsis" vert="horz" wrap="square" anchor="ctr" anchorCtr="0"/>
              <a:lstStyle/>
              <a:p>
                <a:pPr marL="0" algn="ctr" defTabSz="914400" rtl="0" eaLnBrk="1" latinLnBrk="0" hangingPunct="1">
                  <a:defRPr lang="ru-RU" sz="700" b="1" i="0" u="none" strike="noStrike" kern="1200" baseline="0">
                    <a:solidFill>
                      <a:schemeClr val="tx1"/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Roboto" panose="02000000000000000000" pitchFamily="2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3850.2</c:v>
                </c:pt>
                <c:pt idx="1">
                  <c:v>7761.7</c:v>
                </c:pt>
                <c:pt idx="2">
                  <c:v>259.8</c:v>
                </c:pt>
                <c:pt idx="3">
                  <c:v>549.6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26"/>
        <c:holeSize val="76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513878571604929"/>
          <c:y val="0.33545775515304554"/>
          <c:w val="0.29679516009400281"/>
          <c:h val="0.46838927577263267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Pt>
            <c:idx val="0"/>
            <c:bubble3D val="0"/>
            <c:spPr>
              <a:solidFill>
                <a:srgbClr val="06AAD0"/>
              </a:solidFill>
              <a:ln w="9525" cap="flat" cmpd="sng" algn="ctr">
                <a:solidFill>
                  <a:schemeClr val="tx2"/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 w="9525" cap="flat" cmpd="sng" algn="ctr">
                <a:solidFill>
                  <a:schemeClr val="tx2"/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 w="9525" cap="flat" cmpd="sng" algn="ctr">
                <a:solidFill>
                  <a:schemeClr val="tx2"/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Lbls>
            <c:dLbl>
              <c:idx val="0"/>
              <c:layout>
                <c:manualLayout>
                  <c:x val="-0.32003305459647574"/>
                  <c:y val="-1.539419686348604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lang="ru-RU" sz="800" b="0" i="0" u="none" strike="noStrike" kern="1200" baseline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defRPr>
                    </a:pPr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0,6 </a:t>
                    </a:r>
                    <a:r>
                      <a:rPr lang="ru-RU" b="1" dirty="0">
                        <a:solidFill>
                          <a:schemeClr val="tx1"/>
                        </a:solidFill>
                      </a:rPr>
                      <a:t>млн руб</a:t>
                    </a:r>
                    <a:r>
                      <a:rPr lang="ru-RU" dirty="0">
                        <a:solidFill>
                          <a:schemeClr val="tx1"/>
                        </a:solidFill>
                      </a:rPr>
                      <a:t>.</a:t>
                    </a:r>
                  </a:p>
                </c:rich>
              </c:tx>
              <c:spPr>
                <a:solidFill>
                  <a:srgbClr val="06AAD0"/>
                </a:solidFill>
                <a:ln>
                  <a:solidFill>
                    <a:schemeClr val="tx2"/>
                  </a:solidFill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lang="ru-RU" sz="800" b="0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  <a:cs typeface="Roboto" panose="02000000000000000000" pitchFamily="2" charset="0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252331790846463"/>
                      <c:h val="0.1185869994326430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49878285684500523"/>
                  <c:y val="-5.8882177077078733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lang="ru-RU" sz="800" b="0" i="0" u="none" strike="noStrike" kern="1200" baseline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defRPr>
                    </a:pPr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7,0 </a:t>
                    </a:r>
                    <a:r>
                      <a:rPr lang="ru-RU" b="1" dirty="0">
                        <a:solidFill>
                          <a:schemeClr val="tx1"/>
                        </a:solidFill>
                      </a:rPr>
                      <a:t>млн руб.</a:t>
                    </a:r>
                  </a:p>
                </c:rich>
              </c:tx>
              <c:spPr>
                <a:solidFill>
                  <a:schemeClr val="accent2"/>
                </a:solidFill>
                <a:ln>
                  <a:solidFill>
                    <a:schemeClr val="tx2"/>
                  </a:solidFill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lang="ru-RU" sz="800" b="0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  <a:cs typeface="Roboto" panose="02000000000000000000" pitchFamily="2" charset="0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151030304212629"/>
                      <c:h val="0.1370231954672245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0.42926950158389582"/>
                  <c:y val="5.2992912585386243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lang="ru-RU" sz="800" b="0" i="0" u="none" strike="noStrike" kern="1200" baseline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defRPr>
                    </a:pPr>
                    <a:r>
                      <a:rPr lang="ru-RU" dirty="0" smtClean="0"/>
                      <a:t>805,9 </a:t>
                    </a:r>
                    <a:r>
                      <a:rPr lang="ru-RU" dirty="0"/>
                      <a:t>млн руб.</a:t>
                    </a:r>
                  </a:p>
                </c:rich>
              </c:tx>
              <c:spPr>
                <a:solidFill>
                  <a:schemeClr val="accent3"/>
                </a:solidFill>
                <a:ln>
                  <a:solidFill>
                    <a:schemeClr val="tx2"/>
                  </a:solidFill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lang="ru-RU" sz="800" b="0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  <a:cs typeface="Roboto" panose="02000000000000000000" pitchFamily="2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112554553415127"/>
                      <c:h val="9.2327984520427786E-2"/>
                    </c:manualLayout>
                  </c15:layout>
                </c:ext>
              </c:extLst>
            </c:dLbl>
            <c:spPr>
              <a:noFill/>
              <a:ln>
                <a:solidFill>
                  <a:schemeClr val="tx2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ru-RU"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Roboto" panose="02000000000000000000" pitchFamily="2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</c:ext>
            </c:extLst>
          </c:dLbls>
          <c:cat>
            <c:strRef>
              <c:f>Лист1!$A$2:$A$4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0.6</c:v>
                </c:pt>
                <c:pt idx="1">
                  <c:v>20</c:v>
                </c:pt>
              </c:numCache>
            </c:numRef>
          </c:val>
          <c:extLst/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1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 marL="0" algn="l" defTabSz="914400" rtl="0" eaLnBrk="1" latinLnBrk="0" hangingPunct="1">
        <a:lnSpc>
          <a:spcPct val="80000"/>
        </a:lnSpc>
        <a:defRPr lang="ru-RU" sz="800" kern="1200">
          <a:solidFill>
            <a:schemeClr val="tx1">
              <a:lumMod val="50000"/>
              <a:lumOff val="50000"/>
            </a:schemeClr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2288124305658154"/>
          <c:y val="0.18265056005776337"/>
          <c:w val="0.29679516009400281"/>
          <c:h val="0.46838927577263267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Pt>
            <c:idx val="0"/>
            <c:bubble3D val="0"/>
            <c:spPr>
              <a:solidFill>
                <a:srgbClr val="06AAD0"/>
              </a:solidFill>
              <a:ln w="9525" cap="flat" cmpd="sng" algn="ctr">
                <a:solidFill>
                  <a:schemeClr val="tx2"/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 w="9525" cap="flat" cmpd="sng" algn="ctr">
                <a:solidFill>
                  <a:schemeClr val="tx2"/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 w="9525" cap="flat" cmpd="sng" algn="ctr">
                <a:solidFill>
                  <a:schemeClr val="tx2"/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Lbls>
            <c:dLbl>
              <c:idx val="0"/>
              <c:layout>
                <c:manualLayout>
                  <c:x val="-0.24454465848728105"/>
                  <c:y val="0.16346418765497778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lang="ru-RU" sz="800" b="0" i="0" u="none" strike="noStrike" kern="1200" baseline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defRPr>
                    </a:pPr>
                    <a:r>
                      <a:rPr lang="ru-RU" b="1" dirty="0">
                        <a:solidFill>
                          <a:schemeClr val="tx1"/>
                        </a:solidFill>
                      </a:rPr>
                      <a:t>6,2 млн руб.</a:t>
                    </a:r>
                  </a:p>
                </c:rich>
              </c:tx>
              <c:spPr>
                <a:solidFill>
                  <a:srgbClr val="06AAD0"/>
                </a:solidFill>
                <a:ln>
                  <a:solidFill>
                    <a:schemeClr val="tx2"/>
                  </a:solidFill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lang="ru-RU" sz="800" b="0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  <a:cs typeface="Roboto" panose="02000000000000000000" pitchFamily="2" charset="0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768236499009576"/>
                      <c:h val="0.1015530241852481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24521927845387489"/>
                  <c:y val="2.061007027244427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lang="ru-RU" sz="800" b="0" i="0" u="none" strike="noStrike" kern="1200" baseline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defRPr>
                    </a:pPr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16,7 </a:t>
                    </a:r>
                    <a:r>
                      <a:rPr lang="ru-RU" b="1" dirty="0">
                        <a:solidFill>
                          <a:schemeClr val="tx1"/>
                        </a:solidFill>
                      </a:rPr>
                      <a:t>млн руб.</a:t>
                    </a:r>
                  </a:p>
                </c:rich>
              </c:tx>
              <c:spPr>
                <a:solidFill>
                  <a:schemeClr val="accent2"/>
                </a:solidFill>
                <a:ln>
                  <a:solidFill>
                    <a:schemeClr val="tx2"/>
                  </a:solidFill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lang="ru-RU" sz="800" b="0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  <a:cs typeface="Roboto" panose="02000000000000000000" pitchFamily="2" charset="0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892700684703522"/>
                      <c:h val="9.1598816864119872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0.42926950158389582"/>
                  <c:y val="5.2992912585386243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lang="ru-RU" sz="800" b="0" i="0" u="none" strike="noStrike" kern="1200" baseline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defRPr>
                    </a:pPr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805,9 </a:t>
                    </a:r>
                    <a:r>
                      <a:rPr lang="ru-RU" b="1" dirty="0">
                        <a:solidFill>
                          <a:schemeClr val="tx1"/>
                        </a:solidFill>
                      </a:rPr>
                      <a:t>млн </a:t>
                    </a:r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руб.</a:t>
                    </a:r>
                    <a:endParaRPr lang="ru-RU" dirty="0"/>
                  </a:p>
                </c:rich>
              </c:tx>
              <c:spPr>
                <a:solidFill>
                  <a:schemeClr val="accent3"/>
                </a:solidFill>
                <a:ln>
                  <a:solidFill>
                    <a:schemeClr val="tx2"/>
                  </a:solidFill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lang="ru-RU" sz="800" b="0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  <a:cs typeface="Roboto" panose="02000000000000000000" pitchFamily="2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112554553415127"/>
                      <c:h val="9.2327984520427786E-2"/>
                    </c:manualLayout>
                  </c15:layout>
                </c:ext>
              </c:extLst>
            </c:dLbl>
            <c:spPr>
              <a:noFill/>
              <a:ln>
                <a:solidFill>
                  <a:schemeClr val="tx2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ru-RU"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Roboto" panose="02000000000000000000" pitchFamily="2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6.2</c:v>
                </c:pt>
                <c:pt idx="1">
                  <c:v>16.7</c:v>
                </c:pt>
                <c:pt idx="2">
                  <c:v>805.9</c:v>
                </c:pt>
              </c:numCache>
            </c:numRef>
          </c:val>
          <c:extLst/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1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 marL="0" algn="l" defTabSz="914400" rtl="0" eaLnBrk="1" latinLnBrk="0" hangingPunct="1">
        <a:lnSpc>
          <a:spcPct val="80000"/>
        </a:lnSpc>
        <a:defRPr lang="ru-RU" sz="800" kern="1200">
          <a:solidFill>
            <a:schemeClr val="tx1">
              <a:lumMod val="50000"/>
              <a:lumOff val="50000"/>
            </a:schemeClr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0.25734</cdr:x>
      <cdr:y>0.34071</cdr:y>
    </cdr:from>
    <cdr:to>
      <cdr:x>0.54111</cdr:x>
      <cdr:y>0.81039</cdr:y>
    </cdr:to>
    <cdr:grpSp>
      <cdr:nvGrpSpPr>
        <cdr:cNvPr id="27" name="Группа 26"/>
        <cdr:cNvGrpSpPr/>
      </cdr:nvGrpSpPr>
      <cdr:grpSpPr>
        <a:xfrm xmlns:a="http://schemas.openxmlformats.org/drawingml/2006/main">
          <a:off x="845872" y="626824"/>
          <a:ext cx="932746" cy="864098"/>
          <a:chOff x="256549" y="414290"/>
          <a:chExt cx="1062492" cy="609369"/>
        </a:xfrm>
      </cdr:grpSpPr>
      <cdr:cxnSp macro="">
        <cdr:nvCxnSpPr>
          <cdr:cNvPr id="3" name="Соединительная линия уступом 2"/>
          <cdr:cNvCxnSpPr/>
        </cdr:nvCxnSpPr>
        <cdr:spPr>
          <a:xfrm xmlns:a="http://schemas.openxmlformats.org/drawingml/2006/main" rot="10800000" flipV="1">
            <a:off x="256549" y="414290"/>
            <a:ext cx="1062492" cy="101563"/>
          </a:xfrm>
          <a:prstGeom xmlns:a="http://schemas.openxmlformats.org/drawingml/2006/main" prst="bentConnector3">
            <a:avLst>
              <a:gd name="adj1" fmla="val 50000"/>
            </a:avLst>
          </a:prstGeom>
          <a:ln xmlns:a="http://schemas.openxmlformats.org/drawingml/2006/main">
            <a:solidFill>
              <a:srgbClr val="06AAD0"/>
            </a:solidFill>
            <a:headEnd type="none"/>
            <a:tailEnd type="oval" w="sm" len="sm"/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  <cdr:cxnSp macro="">
        <cdr:nvCxnSpPr>
          <cdr:cNvPr id="9" name="Соединительная линия уступом 8"/>
          <cdr:cNvCxnSpPr/>
        </cdr:nvCxnSpPr>
        <cdr:spPr>
          <a:xfrm xmlns:a="http://schemas.openxmlformats.org/drawingml/2006/main" rot="10800000">
            <a:off x="256550" y="728972"/>
            <a:ext cx="504512" cy="172504"/>
          </a:xfrm>
          <a:prstGeom xmlns:a="http://schemas.openxmlformats.org/drawingml/2006/main" prst="bentConnector3">
            <a:avLst>
              <a:gd name="adj1" fmla="val 50000"/>
            </a:avLst>
          </a:prstGeom>
          <a:ln xmlns:a="http://schemas.openxmlformats.org/drawingml/2006/main">
            <a:solidFill>
              <a:schemeClr val="accent6">
                <a:lumMod val="60000"/>
                <a:lumOff val="40000"/>
              </a:schemeClr>
            </a:solidFill>
            <a:headEnd type="none"/>
            <a:tailEnd type="oval" w="sm" len="sm"/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  <cdr:cxnSp macro="">
        <cdr:nvCxnSpPr>
          <cdr:cNvPr id="16" name="Соединительная линия уступом 15"/>
          <cdr:cNvCxnSpPr/>
        </cdr:nvCxnSpPr>
        <cdr:spPr>
          <a:xfrm xmlns:a="http://schemas.openxmlformats.org/drawingml/2006/main" rot="10800000">
            <a:off x="256549" y="972884"/>
            <a:ext cx="726653" cy="50775"/>
          </a:xfrm>
          <a:prstGeom xmlns:a="http://schemas.openxmlformats.org/drawingml/2006/main" prst="bentConnector3">
            <a:avLst>
              <a:gd name="adj1" fmla="val 50000"/>
            </a:avLst>
          </a:prstGeom>
          <a:ln xmlns:a="http://schemas.openxmlformats.org/drawingml/2006/main">
            <a:solidFill>
              <a:schemeClr val="accent3"/>
            </a:solidFill>
            <a:headEnd type="none"/>
            <a:tailEnd type="oval" w="sm" len="sm"/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</cdr:grpSp>
  </cdr:relSizeAnchor>
  <cdr:relSizeAnchor xmlns:cdr="http://schemas.openxmlformats.org/drawingml/2006/chartDrawing">
    <cdr:from>
      <cdr:x>0.25224</cdr:x>
      <cdr:y>0.84614</cdr:y>
    </cdr:from>
    <cdr:to>
      <cdr:x>0.47255</cdr:x>
      <cdr:y>0.92649</cdr:y>
    </cdr:to>
    <cdr:cxnSp macro="">
      <cdr:nvCxnSpPr>
        <cdr:cNvPr id="6" name="Соединительная линия уступом 5"/>
        <cdr:cNvCxnSpPr/>
      </cdr:nvCxnSpPr>
      <cdr:spPr>
        <a:xfrm xmlns:a="http://schemas.openxmlformats.org/drawingml/2006/main" rot="10800000" flipV="1">
          <a:off x="829112" y="1556688"/>
          <a:ext cx="724152" cy="147832"/>
        </a:xfrm>
        <a:prstGeom xmlns:a="http://schemas.openxmlformats.org/drawingml/2006/main" prst="bentConnector3">
          <a:avLst>
            <a:gd name="adj1" fmla="val 50000"/>
          </a:avLst>
        </a:prstGeom>
        <a:ln xmlns:a="http://schemas.openxmlformats.org/drawingml/2006/main">
          <a:solidFill>
            <a:schemeClr val="accent2"/>
          </a:solidFill>
          <a:headEnd type="none"/>
          <a:tailEnd type="oval" w="sm" len="sm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0.28702</cdr:x>
      <cdr:y>0.59006</cdr:y>
    </cdr:from>
    <cdr:to>
      <cdr:x>0.42968</cdr:x>
      <cdr:y>0.65105</cdr:y>
    </cdr:to>
    <cdr:cxnSp macro="">
      <cdr:nvCxnSpPr>
        <cdr:cNvPr id="6" name="Соединительная линия уступом 5"/>
        <cdr:cNvCxnSpPr/>
      </cdr:nvCxnSpPr>
      <cdr:spPr>
        <a:xfrm xmlns:a="http://schemas.openxmlformats.org/drawingml/2006/main" rot="10800000" flipV="1">
          <a:off x="941592" y="1319769"/>
          <a:ext cx="468016" cy="136420"/>
        </a:xfrm>
        <a:prstGeom xmlns:a="http://schemas.openxmlformats.org/drawingml/2006/main" prst="bentConnector3">
          <a:avLst>
            <a:gd name="adj1" fmla="val 50000"/>
          </a:avLst>
        </a:prstGeom>
        <a:ln xmlns:a="http://schemas.openxmlformats.org/drawingml/2006/main">
          <a:solidFill>
            <a:schemeClr val="accent2"/>
          </a:solidFill>
          <a:headEnd type="none"/>
          <a:tailEnd type="oval" w="sm" len="sm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0.27875</cdr:x>
      <cdr:y>0.40918</cdr:y>
    </cdr:from>
    <cdr:to>
      <cdr:x>0.4702</cdr:x>
      <cdr:y>0.42058</cdr:y>
    </cdr:to>
    <cdr:cxnSp macro="">
      <cdr:nvCxnSpPr>
        <cdr:cNvPr id="3" name="Соединительная линия уступом 2"/>
        <cdr:cNvCxnSpPr/>
      </cdr:nvCxnSpPr>
      <cdr:spPr>
        <a:xfrm xmlns:a="http://schemas.openxmlformats.org/drawingml/2006/main" rot="10800000">
          <a:off x="914481" y="915198"/>
          <a:ext cx="628067" cy="25503"/>
        </a:xfrm>
        <a:prstGeom xmlns:a="http://schemas.openxmlformats.org/drawingml/2006/main" prst="bentConnector3">
          <a:avLst>
            <a:gd name="adj1" fmla="val 50000"/>
          </a:avLst>
        </a:prstGeom>
        <a:ln xmlns:a="http://schemas.openxmlformats.org/drawingml/2006/main">
          <a:solidFill>
            <a:srgbClr val="06AAD0"/>
          </a:solidFill>
          <a:headEnd type="none"/>
          <a:tailEnd type="oval" w="sm" len="sm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0.45189</cdr:x>
      <cdr:y>0.47388</cdr:y>
    </cdr:from>
    <cdr:to>
      <cdr:x>0.68094</cdr:x>
      <cdr:y>0.70092</cdr:y>
    </cdr:to>
    <cdr:sp macro="" textlink="">
      <cdr:nvSpPr>
        <cdr:cNvPr id="7" name="TextBox 44"/>
        <cdr:cNvSpPr txBox="1"/>
      </cdr:nvSpPr>
      <cdr:spPr>
        <a:xfrm xmlns:a="http://schemas.openxmlformats.org/drawingml/2006/main">
          <a:off x="1482490" y="1059911"/>
          <a:ext cx="751427" cy="50783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900" b="1" dirty="0" smtClean="0">
              <a:solidFill>
                <a:srgbClr val="06AAD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ВСЕГО:</a:t>
          </a:r>
        </a:p>
        <a:p xmlns:a="http://schemas.openxmlformats.org/drawingml/2006/main">
          <a:pPr algn="ctr"/>
          <a:r>
            <a:rPr lang="ru-RU" sz="900" b="1" dirty="0">
              <a:solidFill>
                <a:srgbClr val="06AAD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7</a:t>
          </a:r>
          <a:r>
            <a:rPr lang="ru-RU" sz="900" b="1" dirty="0" smtClean="0">
              <a:solidFill>
                <a:srgbClr val="06AAD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,6</a:t>
          </a:r>
          <a:endParaRPr lang="ru-RU" sz="900" b="1" dirty="0" smtClean="0">
            <a:solidFill>
              <a:srgbClr val="06AAD0"/>
            </a:solidFill>
            <a:latin typeface="Roboto" panose="02000000000000000000" pitchFamily="2" charset="0"/>
            <a:ea typeface="Roboto" panose="02000000000000000000" pitchFamily="2" charset="0"/>
            <a:cs typeface="Roboto" panose="02000000000000000000" pitchFamily="2" charset="0"/>
          </a:endParaRPr>
        </a:p>
        <a:p xmlns:a="http://schemas.openxmlformats.org/drawingml/2006/main">
          <a:pPr algn="ctr"/>
          <a:r>
            <a:rPr lang="ru-RU" sz="900" b="1" dirty="0" smtClean="0">
              <a:solidFill>
                <a:srgbClr val="06AAD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млн руб.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0.34136</cdr:x>
      <cdr:y>0.28042</cdr:y>
    </cdr:from>
    <cdr:to>
      <cdr:x>0.4847</cdr:x>
      <cdr:y>0.28981</cdr:y>
    </cdr:to>
    <cdr:cxnSp macro="">
      <cdr:nvCxnSpPr>
        <cdr:cNvPr id="6" name="Соединительная линия уступом 5"/>
        <cdr:cNvCxnSpPr/>
      </cdr:nvCxnSpPr>
      <cdr:spPr>
        <a:xfrm xmlns:a="http://schemas.openxmlformats.org/drawingml/2006/main" rot="10800000" flipV="1">
          <a:off x="1360906" y="708380"/>
          <a:ext cx="571461" cy="23719"/>
        </a:xfrm>
        <a:prstGeom xmlns:a="http://schemas.openxmlformats.org/drawingml/2006/main" prst="bentConnector3">
          <a:avLst>
            <a:gd name="adj1" fmla="val 50000"/>
          </a:avLst>
        </a:prstGeom>
        <a:ln xmlns:a="http://schemas.openxmlformats.org/drawingml/2006/main">
          <a:solidFill>
            <a:schemeClr val="accent2"/>
          </a:solidFill>
          <a:headEnd type="none"/>
          <a:tailEnd type="oval" w="sm" len="sm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0.33984</cdr:x>
      <cdr:y>0.3011</cdr:y>
    </cdr:from>
    <cdr:to>
      <cdr:x>0.48781</cdr:x>
      <cdr:y>0.43358</cdr:y>
    </cdr:to>
    <cdr:cxnSp macro="">
      <cdr:nvCxnSpPr>
        <cdr:cNvPr id="3" name="Соединительная линия уступом 2"/>
        <cdr:cNvCxnSpPr/>
      </cdr:nvCxnSpPr>
      <cdr:spPr>
        <a:xfrm xmlns:a="http://schemas.openxmlformats.org/drawingml/2006/main" rot="10800000" flipV="1">
          <a:off x="1354843" y="760632"/>
          <a:ext cx="589923" cy="334656"/>
        </a:xfrm>
        <a:prstGeom xmlns:a="http://schemas.openxmlformats.org/drawingml/2006/main" prst="bentConnector3">
          <a:avLst>
            <a:gd name="adj1" fmla="val 50000"/>
          </a:avLst>
        </a:prstGeom>
        <a:ln xmlns:a="http://schemas.openxmlformats.org/drawingml/2006/main">
          <a:solidFill>
            <a:srgbClr val="06AAD0"/>
          </a:solidFill>
          <a:headEnd type="none"/>
          <a:tailEnd type="oval" w="sm" len="sm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0.33918</cdr:x>
      <cdr:y>0.60141</cdr:y>
    </cdr:from>
    <cdr:to>
      <cdr:x>0.5</cdr:x>
      <cdr:y>0.61659</cdr:y>
    </cdr:to>
    <cdr:cxnSp macro="">
      <cdr:nvCxnSpPr>
        <cdr:cNvPr id="5" name="Соединительная линия уступом 4"/>
        <cdr:cNvCxnSpPr/>
      </cdr:nvCxnSpPr>
      <cdr:spPr>
        <a:xfrm xmlns:a="http://schemas.openxmlformats.org/drawingml/2006/main" rot="10800000" flipV="1">
          <a:off x="1352198" y="1519270"/>
          <a:ext cx="641146" cy="38338"/>
        </a:xfrm>
        <a:prstGeom xmlns:a="http://schemas.openxmlformats.org/drawingml/2006/main" prst="bentConnector3">
          <a:avLst>
            <a:gd name="adj1" fmla="val 50000"/>
          </a:avLst>
        </a:prstGeom>
        <a:ln xmlns:a="http://schemas.openxmlformats.org/drawingml/2006/main">
          <a:solidFill>
            <a:schemeClr val="accent3"/>
          </a:solidFill>
          <a:headEnd type="none"/>
          <a:tailEnd type="oval" w="sm" len="sm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0B066-E1F5-4BFA-B898-8BAB02E9333C}" type="datetimeFigureOut">
              <a:rPr lang="ru-RU" smtClean="0"/>
              <a:t>10.08.2021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A94D-2A4D-43A4-91D0-56870C41292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2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0B066-E1F5-4BFA-B898-8BAB02E9333C}" type="datetimeFigureOut">
              <a:rPr lang="ru-RU" smtClean="0"/>
              <a:t>10.08.2021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A94D-2A4D-43A4-91D0-56870C41292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378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0B066-E1F5-4BFA-B898-8BAB02E9333C}" type="datetimeFigureOut">
              <a:rPr lang="ru-RU" smtClean="0"/>
              <a:t>10.08.2021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A94D-2A4D-43A4-91D0-56870C41292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6817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0B066-E1F5-4BFA-B898-8BAB02E9333C}" type="datetimeFigureOut">
              <a:rPr lang="ru-RU" smtClean="0"/>
              <a:t>10.08.2021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A94D-2A4D-43A4-91D0-56870C41292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1963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0B066-E1F5-4BFA-B898-8BAB02E9333C}" type="datetimeFigureOut">
              <a:rPr lang="ru-RU" smtClean="0"/>
              <a:t>10.08.2021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A94D-2A4D-43A4-91D0-56870C41292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2392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0B066-E1F5-4BFA-B898-8BAB02E9333C}" type="datetimeFigureOut">
              <a:rPr lang="ru-RU" smtClean="0"/>
              <a:t>10.08.2021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A94D-2A4D-43A4-91D0-56870C41292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8965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0B066-E1F5-4BFA-B898-8BAB02E9333C}" type="datetimeFigureOut">
              <a:rPr lang="ru-RU" smtClean="0"/>
              <a:t>10.08.2021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A94D-2A4D-43A4-91D0-56870C41292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5495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0B066-E1F5-4BFA-B898-8BAB02E9333C}" type="datetimeFigureOut">
              <a:rPr lang="ru-RU" smtClean="0"/>
              <a:t>10.08.2021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A94D-2A4D-43A4-91D0-56870C41292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7371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0B066-E1F5-4BFA-B898-8BAB02E9333C}" type="datetimeFigureOut">
              <a:rPr lang="ru-RU" smtClean="0"/>
              <a:t>10.08.2021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A94D-2A4D-43A4-91D0-56870C41292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4966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0B066-E1F5-4BFA-B898-8BAB02E9333C}" type="datetimeFigureOut">
              <a:rPr lang="ru-RU" smtClean="0"/>
              <a:t>10.08.2021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A94D-2A4D-43A4-91D0-56870C41292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5803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0B066-E1F5-4BFA-B898-8BAB02E9333C}" type="datetimeFigureOut">
              <a:rPr lang="ru-RU" smtClean="0"/>
              <a:t>10.08.2021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A94D-2A4D-43A4-91D0-56870C41292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0360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0B066-E1F5-4BFA-B898-8BAB02E9333C}" type="datetimeFigureOut">
              <a:rPr lang="ru-RU" smtClean="0"/>
              <a:t>10.08.2021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EA94D-2A4D-43A4-91D0-56870C41292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301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5088" y="-675456"/>
            <a:ext cx="4783583" cy="439248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76536" y="3429000"/>
            <a:ext cx="849694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200" b="1" dirty="0" smtClean="0">
              <a:solidFill>
                <a:srgbClr val="3264D4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РЕАЛИЗАЦИЯ МИНИСТЕРСТВОМ ТРУДА И СОЦИАЛЬНОГО РАЗВИТИЯ КРАСНОДАРСКОГО КРАЯ</a:t>
            </a:r>
            <a:r>
              <a:rPr lang="ru-RU" sz="2800" b="1" dirty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 </a:t>
            </a:r>
            <a:r>
              <a:rPr lang="ru-RU" sz="2800" b="1" dirty="0" smtClean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НАЦИОНАЛЬНОГО ПРОЕКТА «ДЕМОГРАФИЯ»</a:t>
            </a:r>
          </a:p>
          <a:p>
            <a:pPr algn="ctr"/>
            <a:r>
              <a:rPr lang="ru-RU" sz="2800" b="1" dirty="0" smtClean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 ЗА </a:t>
            </a:r>
            <a:r>
              <a:rPr lang="ru-RU" sz="2800" b="1" dirty="0" smtClean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7 </a:t>
            </a:r>
            <a:r>
              <a:rPr lang="ru-RU" sz="2800" b="1" dirty="0" smtClean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МЕСЯЦЕВ 20</a:t>
            </a:r>
            <a:r>
              <a:rPr lang="en-US" sz="2800" b="1" dirty="0" smtClean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2</a:t>
            </a:r>
            <a:r>
              <a:rPr lang="ru-RU" sz="2800" b="1" dirty="0" smtClean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1 ГОДА</a:t>
            </a:r>
          </a:p>
        </p:txBody>
      </p:sp>
    </p:spTree>
    <p:extLst>
      <p:ext uri="{BB962C8B-B14F-4D97-AF65-F5344CB8AC3E}">
        <p14:creationId xmlns:p14="http://schemas.microsoft.com/office/powerpoint/2010/main" val="287398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79168" y="511233"/>
            <a:ext cx="6031758" cy="533092"/>
          </a:xfrm>
          <a:prstGeom prst="rect">
            <a:avLst/>
          </a:prstGeom>
          <a:solidFill>
            <a:srgbClr val="06AAD0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1400" b="1" dirty="0" smtClean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НАЦИОНАЛЬНЫЙ ПРОЕКТ «ДЕМОГРАФИЯ»</a:t>
            </a:r>
            <a:r>
              <a:rPr lang="ru-RU" sz="14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 </a:t>
            </a:r>
            <a:br>
              <a:rPr lang="ru-RU" sz="14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</a:br>
            <a:endParaRPr lang="ru-RU" sz="1400" i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9168" y="1895269"/>
            <a:ext cx="83966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15 </a:t>
            </a:r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117,1 </a:t>
            </a:r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млн рублей предусмотрено на </a:t>
            </a:r>
            <a:r>
              <a:rPr lang="ru-RU" sz="2000" b="1" dirty="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реализацию </a:t>
            </a:r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национального проекта </a:t>
            </a:r>
            <a:r>
              <a:rPr lang="ru-RU" sz="2000" b="1" dirty="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«Демография» в регионе </a:t>
            </a:r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на 2021 год</a:t>
            </a:r>
            <a:endParaRPr lang="ru-RU" sz="2000" b="1" dirty="0">
              <a:solidFill>
                <a:schemeClr val="bg1">
                  <a:lumMod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79167" y="2676360"/>
            <a:ext cx="8396627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900" b="1" dirty="0" smtClean="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Региональные проекты:</a:t>
            </a:r>
          </a:p>
          <a:p>
            <a:endParaRPr lang="ru-RU" sz="1200" b="1" dirty="0">
              <a:solidFill>
                <a:schemeClr val="bg1">
                  <a:lumMod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«Финансовая </a:t>
            </a:r>
            <a:r>
              <a:rPr lang="ru-RU" dirty="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поддержка семей при рождении </a:t>
            </a:r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детей» - 12 421,3 млн рублей</a:t>
            </a:r>
          </a:p>
          <a:p>
            <a:endParaRPr lang="ru-RU" dirty="0">
              <a:solidFill>
                <a:schemeClr val="bg1">
                  <a:lumMod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«</a:t>
            </a:r>
            <a:r>
              <a:rPr lang="ru-RU" dirty="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Разработка и реализация программы системной поддержки и повышения качества жизни граждан старшего поколения» - </a:t>
            </a:r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7,6 </a:t>
            </a:r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млн рублей</a:t>
            </a:r>
            <a:endParaRPr lang="ru-RU" dirty="0">
              <a:solidFill>
                <a:schemeClr val="bg1">
                  <a:lumMod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ru-RU" dirty="0" smtClean="0">
              <a:solidFill>
                <a:schemeClr val="bg1">
                  <a:lumMod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«Содействие занятости» - 828,8 млн рублей</a:t>
            </a:r>
            <a:endParaRPr lang="ru-RU" dirty="0">
              <a:solidFill>
                <a:schemeClr val="bg1">
                  <a:lumMod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ru-RU" dirty="0" smtClean="0">
              <a:solidFill>
                <a:schemeClr val="bg1">
                  <a:lumMod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«Формирование системы мотивации граждан к здоровому образу жизни» </a:t>
            </a:r>
          </a:p>
          <a:p>
            <a:endParaRPr lang="ru-RU" dirty="0" smtClean="0">
              <a:solidFill>
                <a:schemeClr val="bg1">
                  <a:lumMod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«Спорт – норма жизни»- 1 </a:t>
            </a:r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859,4 </a:t>
            </a:r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млн рублей</a:t>
            </a:r>
            <a:endParaRPr lang="ru-RU" dirty="0">
              <a:solidFill>
                <a:schemeClr val="bg1">
                  <a:lumMod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3240" y="-459432"/>
            <a:ext cx="3105680" cy="3105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68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" name="Диаграмма 43"/>
          <p:cNvGraphicFramePr/>
          <p:nvPr>
            <p:extLst>
              <p:ext uri="{D42A27DB-BD31-4B8C-83A1-F6EECF244321}">
                <p14:modId xmlns:p14="http://schemas.microsoft.com/office/powerpoint/2010/main" val="3554867618"/>
              </p:ext>
            </p:extLst>
          </p:nvPr>
        </p:nvGraphicFramePr>
        <p:xfrm>
          <a:off x="2354601" y="2111177"/>
          <a:ext cx="3286981" cy="18397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9909" y="117212"/>
            <a:ext cx="12987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b="1" dirty="0" smtClean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РЕГИОНАЛЬНЫЙ ПРОЕКТ</a:t>
            </a:r>
            <a:endParaRPr lang="ru-RU" sz="800" b="1" dirty="0">
              <a:solidFill>
                <a:srgbClr val="06AAD0"/>
              </a:solidFill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7078" y="341900"/>
            <a:ext cx="55060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u="sng" dirty="0" smtClean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ФИНАНСОВАЯ ПОДДЕРЖКА СЕМЕЙ ПРИ РОЖДЕНИИ </a:t>
            </a:r>
            <a:r>
              <a:rPr lang="ru-RU" sz="1400" b="1" u="sng" smtClean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ДЕТЕЙ </a:t>
            </a:r>
            <a:endParaRPr lang="ru-RU" sz="1400" b="1" u="sng" dirty="0" smtClean="0">
              <a:solidFill>
                <a:srgbClr val="06AAD0"/>
              </a:solidFill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88647" y="1893292"/>
            <a:ext cx="4660414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50" b="1" dirty="0" smtClean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Общий объем финансирования регионального проекта </a:t>
            </a:r>
          </a:p>
          <a:p>
            <a:r>
              <a:rPr lang="ru-RU" sz="1150" b="1" dirty="0" smtClean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с 2019 по 2024 год  – 62 182,0   млн рублей,                           </a:t>
            </a:r>
          </a:p>
          <a:p>
            <a:r>
              <a:rPr lang="ru-RU" sz="1150" b="1" dirty="0" smtClean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в </a:t>
            </a:r>
            <a:r>
              <a:rPr lang="ru-RU" sz="1150" b="1" dirty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2021 году объем финансирования регионального </a:t>
            </a:r>
            <a:r>
              <a:rPr lang="ru-RU" sz="1150" b="1" dirty="0" smtClean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проекта  – </a:t>
            </a:r>
          </a:p>
          <a:p>
            <a:r>
              <a:rPr lang="ru-RU" sz="1150" b="1" dirty="0" smtClean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12 </a:t>
            </a:r>
            <a:r>
              <a:rPr lang="ru-RU" sz="1150" b="1" dirty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421,3 млн рублей: </a:t>
            </a:r>
          </a:p>
          <a:p>
            <a:endParaRPr lang="ru-RU" sz="1100" b="1" dirty="0">
              <a:solidFill>
                <a:srgbClr val="06AAD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744601" y="2987862"/>
            <a:ext cx="751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b="1" dirty="0" smtClean="0">
                <a:solidFill>
                  <a:srgbClr val="06AAD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ВСЕГО:</a:t>
            </a:r>
          </a:p>
          <a:p>
            <a:pPr algn="ctr"/>
            <a:r>
              <a:rPr lang="ru-RU" sz="800" b="1" dirty="0" smtClean="0">
                <a:solidFill>
                  <a:srgbClr val="06AAD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12 421,3</a:t>
            </a:r>
          </a:p>
          <a:p>
            <a:pPr algn="ctr"/>
            <a:r>
              <a:rPr lang="ru-RU" sz="800" b="1" dirty="0" smtClean="0">
                <a:solidFill>
                  <a:srgbClr val="06AAD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млн руб.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68433" y="3052978"/>
            <a:ext cx="1516903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Ежемесячные выплаты в </a:t>
            </a:r>
            <a:r>
              <a:rPr lang="ru-RU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 связи </a:t>
            </a:r>
            <a:r>
              <a:rPr lang="ru-RU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 рождением (усыновлением) </a:t>
            </a:r>
            <a:r>
              <a:rPr lang="ru-RU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третьего </a:t>
            </a:r>
            <a:r>
              <a:rPr lang="ru-RU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ребенка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76921" y="2739439"/>
            <a:ext cx="1746182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Ежемесячные выплаты в связи с рождением (усыновлением) первого ребенка</a:t>
            </a:r>
          </a:p>
          <a:p>
            <a:pPr>
              <a:lnSpc>
                <a:spcPct val="80000"/>
              </a:lnSpc>
            </a:pPr>
            <a:r>
              <a:rPr lang="ru-RU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endParaRPr lang="ru-RU" sz="8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77982" y="3667414"/>
            <a:ext cx="1695255" cy="28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Экстракорпоральное оплодотворение</a:t>
            </a:r>
          </a:p>
        </p:txBody>
      </p:sp>
      <p:cxnSp>
        <p:nvCxnSpPr>
          <p:cNvPr id="82" name="Прямая соединительная линия 81"/>
          <p:cNvCxnSpPr/>
          <p:nvPr/>
        </p:nvCxnSpPr>
        <p:spPr>
          <a:xfrm>
            <a:off x="5776068" y="1450437"/>
            <a:ext cx="7425" cy="11668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5380026" y="1759564"/>
            <a:ext cx="4003965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50" b="1" dirty="0" smtClean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        Результаты</a:t>
            </a:r>
          </a:p>
          <a:p>
            <a:pPr algn="ctr"/>
            <a:r>
              <a:rPr lang="ru-RU" sz="1250" b="1" dirty="0" smtClean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              реализации регионального проекта</a:t>
            </a:r>
          </a:p>
          <a:p>
            <a:pPr algn="ctr"/>
            <a:r>
              <a:rPr lang="ru-RU" sz="1250" b="1" dirty="0" smtClean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                    за  2019 – 2020 годы</a:t>
            </a:r>
            <a:endParaRPr lang="ru-RU" sz="1250" b="1" dirty="0">
              <a:solidFill>
                <a:srgbClr val="06AAD0"/>
              </a:solidFill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</p:txBody>
      </p:sp>
      <p:grpSp>
        <p:nvGrpSpPr>
          <p:cNvPr id="134" name="Группа 133"/>
          <p:cNvGrpSpPr/>
          <p:nvPr/>
        </p:nvGrpSpPr>
        <p:grpSpPr>
          <a:xfrm>
            <a:off x="197260" y="642819"/>
            <a:ext cx="4049551" cy="1322634"/>
            <a:chOff x="429544" y="5626164"/>
            <a:chExt cx="4049551" cy="1322634"/>
          </a:xfrm>
        </p:grpSpPr>
        <p:grpSp>
          <p:nvGrpSpPr>
            <p:cNvPr id="135" name="Группа 134"/>
            <p:cNvGrpSpPr/>
            <p:nvPr/>
          </p:nvGrpSpPr>
          <p:grpSpPr>
            <a:xfrm>
              <a:off x="949886" y="5634547"/>
              <a:ext cx="546987" cy="546988"/>
              <a:chOff x="949886" y="5547403"/>
              <a:chExt cx="546987" cy="546988"/>
            </a:xfrm>
          </p:grpSpPr>
          <p:sp>
            <p:nvSpPr>
              <p:cNvPr id="151" name="Овал 150"/>
              <p:cNvSpPr/>
              <p:nvPr/>
            </p:nvSpPr>
            <p:spPr>
              <a:xfrm>
                <a:off x="949886" y="5547403"/>
                <a:ext cx="546987" cy="546987"/>
              </a:xfrm>
              <a:prstGeom prst="ellips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pic>
            <p:nvPicPr>
              <p:cNvPr id="152" name="Рисунок 151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125" t="4383" r="14883" b="1"/>
              <a:stretch/>
            </p:blipFill>
            <p:spPr>
              <a:xfrm>
                <a:off x="988855" y="5571381"/>
                <a:ext cx="426604" cy="523010"/>
              </a:xfrm>
              <a:prstGeom prst="rect">
                <a:avLst/>
              </a:prstGeom>
            </p:spPr>
          </p:pic>
        </p:grpSp>
        <p:sp>
          <p:nvSpPr>
            <p:cNvPr id="136" name="TextBox 135"/>
            <p:cNvSpPr txBox="1"/>
            <p:nvPr/>
          </p:nvSpPr>
          <p:spPr>
            <a:xfrm>
              <a:off x="759361" y="6286772"/>
              <a:ext cx="96853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800" b="1" dirty="0" smtClean="0">
                  <a:solidFill>
                    <a:srgbClr val="06AAD0"/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А.А. МИНЬКОВА</a:t>
              </a:r>
              <a:endParaRPr lang="ru-RU" sz="800" b="1" dirty="0">
                <a:solidFill>
                  <a:srgbClr val="06AAD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429544" y="6462511"/>
              <a:ext cx="1635738" cy="4862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ru-RU" sz="800" i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Заместитель главы </a:t>
              </a:r>
            </a:p>
            <a:p>
              <a:pPr algn="ctr">
                <a:lnSpc>
                  <a:spcPct val="80000"/>
                </a:lnSpc>
              </a:pPr>
              <a:r>
                <a:rPr lang="ru-RU" sz="800" i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администрации </a:t>
              </a:r>
            </a:p>
            <a:p>
              <a:pPr algn="ctr">
                <a:lnSpc>
                  <a:spcPct val="80000"/>
                </a:lnSpc>
              </a:pPr>
              <a:r>
                <a:rPr lang="ru-RU" sz="800" i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(губернатора) </a:t>
              </a:r>
            </a:p>
            <a:p>
              <a:pPr algn="ctr">
                <a:lnSpc>
                  <a:spcPct val="80000"/>
                </a:lnSpc>
              </a:pPr>
              <a:r>
                <a:rPr lang="ru-RU" sz="800" i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Краснодарского края</a:t>
              </a:r>
              <a:endParaRPr lang="ru-RU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  <p:grpSp>
          <p:nvGrpSpPr>
            <p:cNvPr id="138" name="Группа 137"/>
            <p:cNvGrpSpPr/>
            <p:nvPr/>
          </p:nvGrpSpPr>
          <p:grpSpPr>
            <a:xfrm>
              <a:off x="2088238" y="5626164"/>
              <a:ext cx="546987" cy="547051"/>
              <a:chOff x="858296" y="5539019"/>
              <a:chExt cx="546987" cy="547051"/>
            </a:xfrm>
          </p:grpSpPr>
          <p:sp>
            <p:nvSpPr>
              <p:cNvPr id="149" name="Овал 148"/>
              <p:cNvSpPr/>
              <p:nvPr/>
            </p:nvSpPr>
            <p:spPr>
              <a:xfrm>
                <a:off x="858296" y="5539019"/>
                <a:ext cx="546987" cy="546987"/>
              </a:xfrm>
              <a:prstGeom prst="ellips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pic>
            <p:nvPicPr>
              <p:cNvPr id="150" name="Рисунок 149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62457" y="5547403"/>
                <a:ext cx="538667" cy="538667"/>
              </a:xfrm>
              <a:prstGeom prst="rect">
                <a:avLst/>
              </a:prstGeom>
            </p:spPr>
          </p:pic>
        </p:grpSp>
        <p:sp>
          <p:nvSpPr>
            <p:cNvPr id="139" name="TextBox 138"/>
            <p:cNvSpPr txBox="1"/>
            <p:nvPr/>
          </p:nvSpPr>
          <p:spPr>
            <a:xfrm>
              <a:off x="1922637" y="6281563"/>
              <a:ext cx="88838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800" b="1" dirty="0" smtClean="0">
                  <a:solidFill>
                    <a:srgbClr val="06AAD0"/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С.П. ГАРКУША</a:t>
              </a:r>
              <a:endParaRPr lang="ru-RU" sz="800" b="1" dirty="0">
                <a:solidFill>
                  <a:srgbClr val="06AAD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1560412" y="6462511"/>
              <a:ext cx="1635738" cy="387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ru-RU" sz="800" i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Министр труда</a:t>
              </a:r>
            </a:p>
            <a:p>
              <a:pPr algn="ctr">
                <a:lnSpc>
                  <a:spcPct val="80000"/>
                </a:lnSpc>
              </a:pPr>
              <a:r>
                <a:rPr lang="ru-RU" sz="800" i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и социального развития</a:t>
              </a:r>
            </a:p>
            <a:p>
              <a:pPr algn="ctr">
                <a:lnSpc>
                  <a:spcPct val="80000"/>
                </a:lnSpc>
              </a:pPr>
              <a:r>
                <a:rPr lang="ru-RU" sz="800" i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Краснодарского края</a:t>
              </a:r>
              <a:endParaRPr lang="ru-RU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2843357" y="6452200"/>
              <a:ext cx="1635738" cy="1806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endParaRPr lang="ru-RU" sz="7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853149" y="6198299"/>
              <a:ext cx="698016" cy="1806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ru-RU" sz="7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КУРАТОР</a:t>
              </a:r>
              <a:endParaRPr lang="ru-RU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1932052" y="6178763"/>
              <a:ext cx="892457" cy="1785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ru-RU" sz="7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РУКОВОДИТЕЛЬ</a:t>
              </a:r>
              <a:endParaRPr lang="ru-RU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3224808" y="6198299"/>
              <a:ext cx="936104" cy="1806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endParaRPr lang="ru-RU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154" name="TextBox 153"/>
          <p:cNvSpPr txBox="1"/>
          <p:nvPr/>
        </p:nvSpPr>
        <p:spPr>
          <a:xfrm>
            <a:off x="892872" y="4133249"/>
            <a:ext cx="12508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Источники:</a:t>
            </a:r>
          </a:p>
        </p:txBody>
      </p:sp>
      <p:grpSp>
        <p:nvGrpSpPr>
          <p:cNvPr id="155" name="Группа 154"/>
          <p:cNvGrpSpPr/>
          <p:nvPr/>
        </p:nvGrpSpPr>
        <p:grpSpPr>
          <a:xfrm>
            <a:off x="2367666" y="4041789"/>
            <a:ext cx="2739538" cy="215444"/>
            <a:chOff x="992642" y="4903851"/>
            <a:chExt cx="2739538" cy="215444"/>
          </a:xfrm>
        </p:grpSpPr>
        <p:sp>
          <p:nvSpPr>
            <p:cNvPr id="156" name="Прямоугольник 155"/>
            <p:cNvSpPr/>
            <p:nvPr/>
          </p:nvSpPr>
          <p:spPr>
            <a:xfrm>
              <a:off x="992642" y="4924157"/>
              <a:ext cx="929150" cy="142739"/>
            </a:xfrm>
            <a:prstGeom prst="rect">
              <a:avLst/>
            </a:prstGeom>
            <a:solidFill>
              <a:srgbClr val="CDDEF3"/>
            </a:solidFill>
            <a:ln>
              <a:noFill/>
            </a:ln>
            <a:effectLst>
              <a:outerShdw blurRad="12700" dist="38100" dir="1200000" sx="97000" sy="97000" algn="tl" rotWithShape="0">
                <a:prstClr val="black">
                  <a:alpha val="4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ru-RU" sz="800" b="1" dirty="0" smtClean="0">
                  <a:solidFill>
                    <a:srgbClr val="06AAD0"/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7 761,7 млн руб</a:t>
              </a:r>
              <a:r>
                <a:rPr lang="ru-RU" sz="900" b="1" dirty="0" smtClean="0">
                  <a:solidFill>
                    <a:srgbClr val="06AAD0"/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.</a:t>
              </a:r>
              <a:endParaRPr lang="ru-RU" sz="900" b="1" dirty="0">
                <a:solidFill>
                  <a:srgbClr val="06AAD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2011394" y="4903851"/>
              <a:ext cx="172078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ru-RU" sz="10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- </a:t>
              </a:r>
              <a:r>
                <a:rPr lang="ru-RU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федеральный бюджет</a:t>
              </a:r>
              <a:endParaRPr lang="ru-RU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</p:grpSp>
      <p:grpSp>
        <p:nvGrpSpPr>
          <p:cNvPr id="158" name="Группа 157"/>
          <p:cNvGrpSpPr/>
          <p:nvPr/>
        </p:nvGrpSpPr>
        <p:grpSpPr>
          <a:xfrm>
            <a:off x="2376004" y="4228095"/>
            <a:ext cx="2532454" cy="215444"/>
            <a:chOff x="1028996" y="5011103"/>
            <a:chExt cx="2532454" cy="215444"/>
          </a:xfrm>
        </p:grpSpPr>
        <p:sp>
          <p:nvSpPr>
            <p:cNvPr id="159" name="Прямоугольник 158"/>
            <p:cNvSpPr/>
            <p:nvPr/>
          </p:nvSpPr>
          <p:spPr>
            <a:xfrm>
              <a:off x="1028996" y="5048153"/>
              <a:ext cx="929150" cy="124672"/>
            </a:xfrm>
            <a:prstGeom prst="rect">
              <a:avLst/>
            </a:prstGeom>
            <a:solidFill>
              <a:srgbClr val="CDDEF3"/>
            </a:solidFill>
            <a:ln>
              <a:noFill/>
            </a:ln>
            <a:effectLst>
              <a:outerShdw blurRad="12700" dist="38100" dir="1200000" sx="97000" sy="97000" algn="tl" rotWithShape="0">
                <a:prstClr val="black">
                  <a:alpha val="4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ru-RU" sz="800" b="1" dirty="0" smtClean="0">
                  <a:solidFill>
                    <a:srgbClr val="06AAD0"/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4 399,8 млн руб.</a:t>
              </a:r>
              <a:endParaRPr lang="ru-RU" sz="800" b="1" dirty="0">
                <a:solidFill>
                  <a:srgbClr val="06AAD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  <p:sp>
          <p:nvSpPr>
            <p:cNvPr id="160" name="TextBox 159"/>
            <p:cNvSpPr txBox="1"/>
            <p:nvPr/>
          </p:nvSpPr>
          <p:spPr>
            <a:xfrm>
              <a:off x="2036549" y="5011103"/>
              <a:ext cx="152490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ru-RU" sz="10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- </a:t>
              </a:r>
              <a:r>
                <a:rPr lang="ru-RU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краевой бюджет</a:t>
              </a:r>
              <a:endParaRPr lang="ru-RU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2374137" y="3707248"/>
            <a:ext cx="808805" cy="23932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539750" algn="l"/>
              </a:tabLst>
              <a:defRPr lang="ru-RU" sz="700" b="1" i="0" u="none" strike="noStrike" kern="1200" baseline="0">
                <a:solidFill>
                  <a:prstClr val="black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pPr>
            <a:r>
              <a:rPr lang="ru-RU" sz="750" b="1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259,8 млн руб.</a:t>
            </a:r>
            <a:endParaRPr lang="ru-RU" sz="750" b="1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468434" y="3458653"/>
            <a:ext cx="1709148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Краевой материнский (семейный) капитал</a:t>
            </a:r>
          </a:p>
          <a:p>
            <a:pPr>
              <a:lnSpc>
                <a:spcPct val="80000"/>
              </a:lnSpc>
            </a:pPr>
            <a:endParaRPr lang="ru-RU" sz="8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grpSp>
        <p:nvGrpSpPr>
          <p:cNvPr id="112" name="Группа 111"/>
          <p:cNvGrpSpPr/>
          <p:nvPr/>
        </p:nvGrpSpPr>
        <p:grpSpPr>
          <a:xfrm>
            <a:off x="2382143" y="4402728"/>
            <a:ext cx="2601556" cy="190820"/>
            <a:chOff x="914411" y="4496809"/>
            <a:chExt cx="2262185" cy="165909"/>
          </a:xfrm>
        </p:grpSpPr>
        <p:sp>
          <p:nvSpPr>
            <p:cNvPr id="118" name="Прямоугольник 117"/>
            <p:cNvSpPr/>
            <p:nvPr/>
          </p:nvSpPr>
          <p:spPr>
            <a:xfrm>
              <a:off x="914411" y="4518127"/>
              <a:ext cx="801646" cy="141583"/>
            </a:xfrm>
            <a:prstGeom prst="rect">
              <a:avLst/>
            </a:prstGeom>
            <a:solidFill>
              <a:srgbClr val="CDDEF3"/>
            </a:solidFill>
            <a:ln>
              <a:noFill/>
            </a:ln>
            <a:effectLst>
              <a:outerShdw blurRad="12700" dist="38100" dir="1200000" sx="97000" sy="97000" algn="tl" rotWithShape="0">
                <a:prstClr val="black">
                  <a:alpha val="4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ru-RU" sz="800" b="1" dirty="0" smtClean="0">
                  <a:solidFill>
                    <a:srgbClr val="06AAD0"/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259,8 млн руб</a:t>
              </a:r>
              <a:r>
                <a:rPr lang="ru-RU" sz="900" b="1" dirty="0" smtClean="0">
                  <a:solidFill>
                    <a:srgbClr val="06AAD0"/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.</a:t>
              </a:r>
              <a:endParaRPr lang="ru-RU" sz="900" b="1" dirty="0">
                <a:solidFill>
                  <a:srgbClr val="06AAD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1785191" y="4496809"/>
              <a:ext cx="1391405" cy="1659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ru-RU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- бюджет ФОМС</a:t>
              </a:r>
              <a:endParaRPr lang="ru-RU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</p:grpSp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2063" y="638396"/>
            <a:ext cx="563752" cy="563752"/>
          </a:xfrm>
          <a:prstGeom prst="rect">
            <a:avLst/>
          </a:prstGeom>
        </p:spPr>
      </p:pic>
      <p:sp>
        <p:nvSpPr>
          <p:cNvPr id="109" name="TextBox 108"/>
          <p:cNvSpPr txBox="1"/>
          <p:nvPr/>
        </p:nvSpPr>
        <p:spPr>
          <a:xfrm>
            <a:off x="2825434" y="1202402"/>
            <a:ext cx="979221" cy="178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АДМИНИСТРАТОР</a:t>
            </a:r>
            <a:endParaRPr lang="ru-RU" sz="7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2986060" y="1276480"/>
            <a:ext cx="7585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b="1" dirty="0" smtClean="0">
                <a:solidFill>
                  <a:srgbClr val="06AAD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Д.А. ИРХИН</a:t>
            </a:r>
            <a:endParaRPr lang="ru-RU" sz="800" b="1" dirty="0">
              <a:solidFill>
                <a:srgbClr val="06AAD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2594811" y="1444431"/>
            <a:ext cx="1635738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Первый заместитель </a:t>
            </a:r>
          </a:p>
          <a:p>
            <a:pPr algn="ctr">
              <a:lnSpc>
                <a:spcPct val="80000"/>
              </a:lnSpc>
            </a:pPr>
            <a:r>
              <a:rPr lang="ru-RU" sz="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министра труда</a:t>
            </a:r>
          </a:p>
          <a:p>
            <a:pPr algn="ctr">
              <a:lnSpc>
                <a:spcPct val="80000"/>
              </a:lnSpc>
            </a:pPr>
            <a:r>
              <a:rPr lang="ru-RU" sz="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и социального развития</a:t>
            </a:r>
          </a:p>
          <a:p>
            <a:pPr algn="ctr">
              <a:lnSpc>
                <a:spcPct val="80000"/>
              </a:lnSpc>
            </a:pPr>
            <a:r>
              <a:rPr lang="ru-RU" sz="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Краснодарского края</a:t>
            </a:r>
            <a:endParaRPr lang="ru-RU" sz="800" i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75" name="Рисунок 7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8794" y="-603254"/>
            <a:ext cx="3032232" cy="3032232"/>
          </a:xfrm>
          <a:prstGeom prst="rect">
            <a:avLst/>
          </a:prstGeom>
        </p:spPr>
      </p:pic>
      <p:graphicFrame>
        <p:nvGraphicFramePr>
          <p:cNvPr id="78" name="Таблица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309089"/>
              </p:ext>
            </p:extLst>
          </p:nvPr>
        </p:nvGraphicFramePr>
        <p:xfrm>
          <a:off x="488504" y="4588527"/>
          <a:ext cx="8928992" cy="213747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40160"/>
                <a:gridCol w="3312368"/>
                <a:gridCol w="4176464"/>
              </a:tblGrid>
              <a:tr h="270326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50" baseline="0" dirty="0" smtClean="0"/>
                        <a:t>Запланировано в 2021 году </a:t>
                      </a:r>
                      <a:endParaRPr lang="ru-RU" sz="1250" b="1" baseline="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  <a:cs typeface="Roboto Medium" panose="02000000000000000000" pitchFamily="2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kern="1200" baseline="0" dirty="0" smtClean="0"/>
                        <a:t>Реализовано по состоянию на </a:t>
                      </a:r>
                      <a:r>
                        <a:rPr lang="ru-RU" sz="1250" kern="1200" baseline="0" dirty="0" smtClean="0"/>
                        <a:t>01.08.2021</a:t>
                      </a:r>
                      <a:endParaRPr lang="ru-RU" sz="1250" b="1" kern="1200" baseline="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  <a:cs typeface="Roboto Medium" panose="02000000000000000000" pitchFamily="2" charset="0"/>
                      </a:endParaRPr>
                    </a:p>
                  </a:txBody>
                  <a:tcPr/>
                </a:tc>
              </a:tr>
              <a:tr h="370055">
                <a:tc>
                  <a:txBody>
                    <a:bodyPr/>
                    <a:lstStyle/>
                    <a:p>
                      <a:r>
                        <a:rPr lang="ru-RU" sz="800" kern="1200" dirty="0" smtClean="0">
                          <a:solidFill>
                            <a:srgbClr val="0070C0"/>
                          </a:solidFill>
                        </a:rPr>
                        <a:t>61 944 семьи</a:t>
                      </a:r>
                      <a:endParaRPr lang="ru-RU" sz="800" b="1" kern="1200" dirty="0">
                        <a:solidFill>
                          <a:srgbClr val="0070C0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  <a:cs typeface="Roboto Medium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получают ежемесячные выплаты  в связи с рождением (усыновлением) первого ребенка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57 446 </a:t>
                      </a:r>
                      <a:r>
                        <a:rPr lang="ru-RU" sz="8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семей (</a:t>
                      </a:r>
                      <a:r>
                        <a:rPr lang="ru-RU" sz="8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92,7 </a:t>
                      </a:r>
                      <a:r>
                        <a:rPr lang="ru-RU" sz="8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%) </a:t>
                      </a:r>
                      <a:r>
                        <a:rPr kumimoji="0" lang="ru-RU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получают ежемесячные выплаты  в связи с рождением (усыновлением) первого ребенка;</a:t>
                      </a:r>
                      <a:endParaRPr lang="ru-RU" sz="800" kern="1200" dirty="0" smtClean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кассовые расходы составили 3 </a:t>
                      </a: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752,5</a:t>
                      </a:r>
                      <a:r>
                        <a:rPr lang="ru-RU" sz="80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млн рублей</a:t>
                      </a:r>
                    </a:p>
                  </a:txBody>
                  <a:tcPr/>
                </a:tc>
              </a:tr>
              <a:tr h="370055">
                <a:tc>
                  <a:txBody>
                    <a:bodyPr/>
                    <a:lstStyle/>
                    <a:p>
                      <a:r>
                        <a:rPr lang="ru-RU" sz="800" kern="1200" dirty="0" smtClean="0">
                          <a:solidFill>
                            <a:srgbClr val="0070C0"/>
                          </a:solidFill>
                        </a:rPr>
                        <a:t>6 000 семей</a:t>
                      </a:r>
                      <a:endParaRPr lang="ru-RU" sz="800" b="1" kern="1200" dirty="0">
                        <a:solidFill>
                          <a:srgbClr val="0070C0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  <a:cs typeface="Roboto Medium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80000"/>
                        </a:lnSpc>
                      </a:pP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назначены ежемесячные денежные выплаты в связи с рождением третьего ребенка или последующих детей</a:t>
                      </a:r>
                      <a:endParaRPr lang="ru-RU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4 </a:t>
                      </a:r>
                      <a:r>
                        <a:rPr lang="ru-RU" sz="8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987 </a:t>
                      </a:r>
                      <a:r>
                        <a:rPr lang="ru-RU" sz="8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семьям </a:t>
                      </a:r>
                      <a:r>
                        <a:rPr lang="ru-RU" sz="8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(83,1 </a:t>
                      </a:r>
                      <a:r>
                        <a:rPr lang="ru-RU" sz="8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%) </a:t>
                      </a:r>
                      <a:r>
                        <a:rPr kumimoji="0" lang="ru-RU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назначены ежемесячные денежные выплаты в связи с рождением третьего ребенка или последующих детей;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кассовые расходы составили </a:t>
                      </a: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2 111,5 </a:t>
                      </a: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млн рублей</a:t>
                      </a:r>
                      <a:endParaRPr lang="ru-RU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/>
                </a:tc>
              </a:tr>
              <a:tr h="297935">
                <a:tc>
                  <a:txBody>
                    <a:bodyPr/>
                    <a:lstStyle/>
                    <a:p>
                      <a:r>
                        <a:rPr lang="ru-RU" sz="800" kern="1200" dirty="0" smtClean="0">
                          <a:solidFill>
                            <a:srgbClr val="0070C0"/>
                          </a:solidFill>
                        </a:rPr>
                        <a:t>5 000 семей</a:t>
                      </a:r>
                      <a:endParaRPr lang="ru-RU" sz="800" b="1" kern="1200" dirty="0">
                        <a:solidFill>
                          <a:srgbClr val="0070C0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  <a:cs typeface="Roboto Medium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предоставлено право распоряжаться средствами краевого материнского (семейного) капитала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6 758 </a:t>
                      </a:r>
                      <a:r>
                        <a:rPr lang="ru-RU" sz="8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семьям (</a:t>
                      </a:r>
                      <a:r>
                        <a:rPr lang="ru-RU" sz="8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135,2 </a:t>
                      </a:r>
                      <a:r>
                        <a:rPr lang="ru-RU" sz="8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%) </a:t>
                      </a: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предоставлено право распоряжаться средствами краевого материнского (семейного) капитала</a:t>
                      </a:r>
                      <a:r>
                        <a:rPr lang="ru-RU" sz="80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endParaRPr lang="ru-RU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/>
                </a:tc>
              </a:tr>
              <a:tr h="370055">
                <a:tc>
                  <a:txBody>
                    <a:bodyPr/>
                    <a:lstStyle/>
                    <a:p>
                      <a:r>
                        <a:rPr lang="ru-RU" sz="800" kern="1200" dirty="0" smtClean="0">
                          <a:solidFill>
                            <a:srgbClr val="0070C0"/>
                          </a:solidFill>
                        </a:rPr>
                        <a:t>5 500 семей</a:t>
                      </a:r>
                      <a:endParaRPr lang="ru-RU" sz="800" b="1" kern="1200" dirty="0">
                        <a:solidFill>
                          <a:srgbClr val="0070C0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  <a:cs typeface="Roboto Medium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получили уведомление</a:t>
                      </a:r>
                      <a:r>
                        <a:rPr lang="ru-RU" sz="80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о </a:t>
                      </a: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праве на краевой материнский (семейный) капитал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ru-RU" sz="800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892</a:t>
                      </a:r>
                      <a:r>
                        <a:rPr lang="ru-RU" sz="8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семьи</a:t>
                      </a:r>
                      <a:r>
                        <a:rPr lang="ru-RU" sz="800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8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(52,6 </a:t>
                      </a:r>
                      <a:r>
                        <a:rPr lang="ru-RU" sz="8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%) </a:t>
                      </a: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получили уведомление</a:t>
                      </a:r>
                      <a:r>
                        <a:rPr lang="ru-RU" sz="80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о </a:t>
                      </a: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праве на краевой материнский (семейный) капитал;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кассовые расходы составили </a:t>
                      </a: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391,9 </a:t>
                      </a: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млн рублей</a:t>
                      </a:r>
                      <a:endParaRPr lang="ru-RU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/>
                </a:tc>
              </a:tr>
              <a:tr h="402406">
                <a:tc>
                  <a:txBody>
                    <a:bodyPr/>
                    <a:lstStyle/>
                    <a:p>
                      <a:r>
                        <a:rPr lang="ru-RU" sz="800" kern="1200" dirty="0" smtClean="0">
                          <a:solidFill>
                            <a:srgbClr val="0070C0"/>
                          </a:solidFill>
                        </a:rPr>
                        <a:t>2 083 цикла</a:t>
                      </a:r>
                      <a:endParaRPr lang="ru-RU" sz="800" b="1" kern="1200" dirty="0">
                        <a:solidFill>
                          <a:srgbClr val="0070C0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  <a:cs typeface="Roboto Medium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экстракорпорального оплодотворения проведены  семьям, страдающим бесплодием.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1 </a:t>
                      </a:r>
                      <a:r>
                        <a:rPr lang="ru-RU" sz="8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488 </a:t>
                      </a:r>
                      <a:r>
                        <a:rPr lang="ru-RU" sz="8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циклов </a:t>
                      </a:r>
                      <a:r>
                        <a:rPr lang="ru-RU" sz="8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(71,4 </a:t>
                      </a:r>
                      <a:r>
                        <a:rPr lang="ru-RU" sz="8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%) </a:t>
                      </a: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экстракорпорального оплодотворения проведены  семьям, страдающим бесплодием;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кассовые расходы составили </a:t>
                      </a: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133,5 </a:t>
                      </a: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млн рублей</a:t>
                      </a:r>
                      <a:endParaRPr lang="ru-RU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577094"/>
              </p:ext>
            </p:extLst>
          </p:nvPr>
        </p:nvGraphicFramePr>
        <p:xfrm>
          <a:off x="5234557" y="2394384"/>
          <a:ext cx="4164808" cy="2108471"/>
        </p:xfrm>
        <a:graphic>
          <a:graphicData uri="http://schemas.openxmlformats.org/drawingml/2006/table">
            <a:tbl>
              <a:tblPr firstRow="1" firstCol="1" bandRow="1"/>
              <a:tblGrid>
                <a:gridCol w="2094707"/>
                <a:gridCol w="504056"/>
                <a:gridCol w="576064"/>
                <a:gridCol w="432048"/>
                <a:gridCol w="557933"/>
              </a:tblGrid>
              <a:tr h="136868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2019 год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2020 год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67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план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факт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план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факт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5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Назначена ежемесячная выплата семьям  </a:t>
                      </a:r>
                      <a:r>
                        <a:rPr lang="ru-RU" sz="75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в связи с рождением (усыновлением) первого </a:t>
                      </a:r>
                      <a:r>
                        <a:rPr lang="ru-RU" sz="75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ребенка </a:t>
                      </a:r>
                      <a:r>
                        <a:rPr lang="ru-RU" sz="75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endParaRPr lang="ru-RU" sz="75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10 600</a:t>
                      </a:r>
                      <a:endParaRPr lang="ru-RU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15 053</a:t>
                      </a:r>
                      <a:endParaRPr lang="ru-RU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9 967</a:t>
                      </a:r>
                      <a:r>
                        <a:rPr lang="ru-RU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 </a:t>
                      </a: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19 743</a:t>
                      </a:r>
                      <a:endParaRPr lang="ru-RU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6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5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Назначена ежемесячная </a:t>
                      </a:r>
                      <a:r>
                        <a:rPr lang="ru-RU" sz="75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денежная выплата </a:t>
                      </a:r>
                      <a:r>
                        <a:rPr lang="ru-RU" sz="75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семьям в </a:t>
                      </a:r>
                      <a:r>
                        <a:rPr lang="ru-RU" sz="75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связи с рождением третьего ребенка или последующих детей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3 000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9 730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6 000</a:t>
                      </a:r>
                      <a:r>
                        <a:rPr lang="ru-RU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8 779</a:t>
                      </a:r>
                      <a:r>
                        <a:rPr lang="ru-RU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2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5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Предоставлено </a:t>
                      </a:r>
                      <a:r>
                        <a:rPr lang="ru-RU" sz="75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право </a:t>
                      </a:r>
                      <a:r>
                        <a:rPr lang="ru-RU" sz="75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распоряжаться средствами краевого материнского (семейного) </a:t>
                      </a:r>
                      <a:r>
                        <a:rPr lang="ru-RU" sz="75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капитала</a:t>
                      </a:r>
                      <a:endParaRPr lang="ru-RU" sz="75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2 500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10 928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 </a:t>
                      </a: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5 000</a:t>
                      </a:r>
                      <a:endParaRPr lang="ru-RU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10 524</a:t>
                      </a:r>
                      <a:r>
                        <a:rPr lang="ru-RU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5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Получили</a:t>
                      </a:r>
                      <a:r>
                        <a:rPr lang="ru-RU" sz="75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у</a:t>
                      </a:r>
                      <a:r>
                        <a:rPr lang="ru-RU" sz="75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ведомления </a:t>
                      </a:r>
                      <a:r>
                        <a:rPr lang="ru-RU" sz="75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о праве на краевой материнский (семейный) </a:t>
                      </a:r>
                      <a:r>
                        <a:rPr lang="ru-RU" sz="75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капитал </a:t>
                      </a:r>
                      <a:endParaRPr lang="ru-RU" sz="75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3 000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3 737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5 500</a:t>
                      </a:r>
                      <a:r>
                        <a:rPr lang="ru-RU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 </a:t>
                      </a: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4 096</a:t>
                      </a:r>
                      <a:endParaRPr lang="ru-RU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5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Проведено</a:t>
                      </a:r>
                      <a:r>
                        <a:rPr lang="ru-RU" sz="75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циклов э</a:t>
                      </a:r>
                      <a:r>
                        <a:rPr lang="ru-RU" sz="75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кстракорпорального оплодотворения </a:t>
                      </a:r>
                      <a:r>
                        <a:rPr lang="ru-RU" sz="75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семьям, страдающим бесплодием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2 000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2 003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2 083</a:t>
                      </a:r>
                      <a:r>
                        <a:rPr lang="ru-RU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 </a:t>
                      </a: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2 210</a:t>
                      </a:r>
                      <a:endParaRPr lang="ru-RU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812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63116" y="356022"/>
            <a:ext cx="144462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b="1" dirty="0" smtClean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РЕГИОНАЛЬНЫЙ ПРОЕКТ</a:t>
            </a:r>
            <a:endParaRPr lang="ru-RU" sz="800" b="1" dirty="0">
              <a:solidFill>
                <a:srgbClr val="06AAD0"/>
              </a:solidFill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8567" y="491503"/>
            <a:ext cx="57432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u="sng" dirty="0" smtClean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РАЗРАБОТКА И РЕАЛИЗАЦИЯ ПРОГРАММЫ СИСТЕМНОЙ ПОДДЕРЖКИ </a:t>
            </a:r>
          </a:p>
          <a:p>
            <a:r>
              <a:rPr lang="ru-RU" sz="1400" b="1" u="sng" dirty="0" smtClean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И ПОВЫШЕНИЯ КАЧЕСТВА ЖИЗНИ ГРАЖДАН СТАРШЕГО ПОКОЛЕНИЯ</a:t>
            </a:r>
            <a:endParaRPr lang="ru-RU" sz="1400" b="1" u="sng" dirty="0">
              <a:solidFill>
                <a:srgbClr val="06AAD0"/>
              </a:solidFill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80359" y="4357701"/>
            <a:ext cx="14757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Источники:</a:t>
            </a:r>
            <a:endParaRPr lang="ru-RU" sz="1400" b="1" dirty="0">
              <a:solidFill>
                <a:srgbClr val="06AAD0"/>
              </a:solidFill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311497" y="1044728"/>
            <a:ext cx="4152050" cy="1264288"/>
            <a:chOff x="381955" y="5634547"/>
            <a:chExt cx="4152050" cy="1264288"/>
          </a:xfrm>
        </p:grpSpPr>
        <p:grpSp>
          <p:nvGrpSpPr>
            <p:cNvPr id="66" name="Группа 65"/>
            <p:cNvGrpSpPr/>
            <p:nvPr/>
          </p:nvGrpSpPr>
          <p:grpSpPr>
            <a:xfrm>
              <a:off x="949886" y="5634547"/>
              <a:ext cx="546987" cy="546988"/>
              <a:chOff x="949886" y="5547403"/>
              <a:chExt cx="546987" cy="546988"/>
            </a:xfrm>
          </p:grpSpPr>
          <p:sp>
            <p:nvSpPr>
              <p:cNvPr id="64" name="Овал 63"/>
              <p:cNvSpPr/>
              <p:nvPr/>
            </p:nvSpPr>
            <p:spPr>
              <a:xfrm>
                <a:off x="949886" y="5547403"/>
                <a:ext cx="546987" cy="546987"/>
              </a:xfrm>
              <a:prstGeom prst="ellips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pic>
            <p:nvPicPr>
              <p:cNvPr id="65" name="Рисунок 64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125" t="4383" r="14883" b="1"/>
              <a:stretch/>
            </p:blipFill>
            <p:spPr>
              <a:xfrm>
                <a:off x="988855" y="5571381"/>
                <a:ext cx="426604" cy="523010"/>
              </a:xfrm>
              <a:prstGeom prst="rect">
                <a:avLst/>
              </a:prstGeom>
            </p:spPr>
          </p:pic>
        </p:grpSp>
        <p:sp>
          <p:nvSpPr>
            <p:cNvPr id="67" name="TextBox 66"/>
            <p:cNvSpPr txBox="1"/>
            <p:nvPr/>
          </p:nvSpPr>
          <p:spPr>
            <a:xfrm>
              <a:off x="737276" y="6284713"/>
              <a:ext cx="96853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800" b="1" dirty="0" smtClean="0">
                  <a:solidFill>
                    <a:srgbClr val="06AAD0"/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А.А. МИНЬКОВА</a:t>
              </a:r>
              <a:endParaRPr lang="ru-RU" sz="800" b="1" dirty="0">
                <a:solidFill>
                  <a:srgbClr val="06AAD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81955" y="6461792"/>
              <a:ext cx="1635738" cy="4370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ru-RU" sz="700" i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anose="020F0502020204030204" pitchFamily="34" charset="0"/>
                </a:rPr>
                <a:t>Заместитель главы </a:t>
              </a:r>
            </a:p>
            <a:p>
              <a:pPr algn="ctr">
                <a:lnSpc>
                  <a:spcPct val="80000"/>
                </a:lnSpc>
              </a:pPr>
              <a:r>
                <a:rPr lang="ru-RU" sz="700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anose="020F0502020204030204" pitchFamily="34" charset="0"/>
                </a:rPr>
                <a:t>а</a:t>
              </a:r>
              <a:r>
                <a:rPr lang="ru-RU" sz="700" i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anose="020F0502020204030204" pitchFamily="34" charset="0"/>
                </a:rPr>
                <a:t>дминистрации</a:t>
              </a:r>
            </a:p>
            <a:p>
              <a:pPr algn="ctr">
                <a:lnSpc>
                  <a:spcPct val="80000"/>
                </a:lnSpc>
              </a:pPr>
              <a:r>
                <a:rPr lang="ru-RU" sz="700" i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anose="020F0502020204030204" pitchFamily="34" charset="0"/>
                </a:rPr>
                <a:t>(губернатора) </a:t>
              </a:r>
            </a:p>
            <a:p>
              <a:pPr algn="ctr">
                <a:lnSpc>
                  <a:spcPct val="80000"/>
                </a:lnSpc>
              </a:pPr>
              <a:r>
                <a:rPr lang="ru-RU" sz="700" i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anose="020F0502020204030204" pitchFamily="34" charset="0"/>
                </a:rPr>
                <a:t>Краснодарского края</a:t>
              </a:r>
              <a:endParaRPr lang="ru-RU" sz="7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endParaRPr>
            </a:p>
          </p:txBody>
        </p:sp>
        <p:grpSp>
          <p:nvGrpSpPr>
            <p:cNvPr id="69" name="Группа 68"/>
            <p:cNvGrpSpPr/>
            <p:nvPr/>
          </p:nvGrpSpPr>
          <p:grpSpPr>
            <a:xfrm>
              <a:off x="2179828" y="5634548"/>
              <a:ext cx="546987" cy="546987"/>
              <a:chOff x="949886" y="5547403"/>
              <a:chExt cx="546987" cy="546987"/>
            </a:xfrm>
          </p:grpSpPr>
          <p:sp>
            <p:nvSpPr>
              <p:cNvPr id="70" name="Овал 69"/>
              <p:cNvSpPr/>
              <p:nvPr/>
            </p:nvSpPr>
            <p:spPr>
              <a:xfrm>
                <a:off x="949886" y="5547403"/>
                <a:ext cx="546987" cy="546987"/>
              </a:xfrm>
              <a:prstGeom prst="ellips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pic>
            <p:nvPicPr>
              <p:cNvPr id="71" name="Рисунок 70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52143" y="5547403"/>
                <a:ext cx="538667" cy="538667"/>
              </a:xfrm>
              <a:prstGeom prst="rect">
                <a:avLst/>
              </a:prstGeom>
            </p:spPr>
          </p:pic>
        </p:grpSp>
        <p:sp>
          <p:nvSpPr>
            <p:cNvPr id="72" name="TextBox 71"/>
            <p:cNvSpPr txBox="1"/>
            <p:nvPr/>
          </p:nvSpPr>
          <p:spPr>
            <a:xfrm>
              <a:off x="2043321" y="6287554"/>
              <a:ext cx="88838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800" b="1" dirty="0" smtClean="0">
                  <a:solidFill>
                    <a:srgbClr val="06AAD0"/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С.П. ГАРКУША</a:t>
              </a:r>
              <a:endParaRPr lang="ru-RU" sz="800" b="1" dirty="0">
                <a:solidFill>
                  <a:srgbClr val="06AAD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1640738" y="6461792"/>
              <a:ext cx="1635738" cy="3508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ru-RU" sz="700" i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Министр труда</a:t>
              </a:r>
            </a:p>
            <a:p>
              <a:pPr algn="ctr">
                <a:lnSpc>
                  <a:spcPct val="80000"/>
                </a:lnSpc>
              </a:pPr>
              <a:r>
                <a:rPr lang="ru-RU" sz="700" i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и социального развития</a:t>
              </a:r>
            </a:p>
            <a:p>
              <a:pPr algn="ctr">
                <a:lnSpc>
                  <a:spcPct val="80000"/>
                </a:lnSpc>
              </a:pPr>
              <a:r>
                <a:rPr lang="ru-RU" sz="700" i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Краснодарского края</a:t>
              </a:r>
              <a:endParaRPr lang="ru-RU" sz="7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3323916" y="6309315"/>
              <a:ext cx="18473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ru-RU" sz="800" b="1" dirty="0">
                <a:solidFill>
                  <a:srgbClr val="0070C0"/>
                </a:solidFill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2898267" y="6462510"/>
              <a:ext cx="1635738" cy="1785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endParaRPr lang="ru-RU" sz="7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850816" y="6190301"/>
              <a:ext cx="698016" cy="1806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ru-RU" sz="7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КУРАТОР</a:t>
              </a:r>
              <a:endParaRPr lang="ru-RU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2005888" y="6175802"/>
              <a:ext cx="905439" cy="1785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ru-RU" sz="7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РУКОВОДИТЕЛЬ</a:t>
              </a:r>
              <a:endParaRPr lang="ru-RU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3224808" y="6198299"/>
              <a:ext cx="936104" cy="1785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endParaRPr lang="ru-RU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89" name="TextBox 88"/>
          <p:cNvSpPr txBox="1"/>
          <p:nvPr/>
        </p:nvSpPr>
        <p:spPr>
          <a:xfrm>
            <a:off x="484708" y="1070599"/>
            <a:ext cx="50227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 smtClean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 </a:t>
            </a:r>
            <a:endParaRPr lang="ru-RU" sz="1050" b="1" dirty="0" smtClean="0">
              <a:solidFill>
                <a:srgbClr val="06AAD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388511" y="3108915"/>
            <a:ext cx="3942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Вакцинация граждан старше </a:t>
            </a:r>
            <a:r>
              <a:rPr lang="ru-RU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трудоспособного</a:t>
            </a:r>
          </a:p>
          <a:p>
            <a:r>
              <a:rPr lang="ru-RU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возраста из  </a:t>
            </a:r>
            <a:r>
              <a:rPr lang="ru-RU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групп риска, проживающих </a:t>
            </a:r>
            <a:r>
              <a:rPr lang="ru-RU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</a:t>
            </a:r>
          </a:p>
          <a:p>
            <a:r>
              <a:rPr lang="ru-RU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организациях социального </a:t>
            </a:r>
            <a:r>
              <a:rPr lang="ru-RU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обслуживания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5390782" y="2089631"/>
            <a:ext cx="3643187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300" b="1" dirty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 </a:t>
            </a:r>
            <a:r>
              <a:rPr lang="ru-RU" sz="1250" b="1" dirty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Результаты</a:t>
            </a:r>
          </a:p>
          <a:p>
            <a:pPr lvl="0" algn="ctr"/>
            <a:r>
              <a:rPr lang="ru-RU" sz="1250" b="1" dirty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              реализации регионального проекта</a:t>
            </a:r>
          </a:p>
          <a:p>
            <a:pPr lvl="0" algn="ctr"/>
            <a:r>
              <a:rPr lang="ru-RU" sz="1250" b="1" dirty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                    за  2019 – 2020 годы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3458" y="1035793"/>
            <a:ext cx="551767" cy="551767"/>
          </a:xfrm>
          <a:prstGeom prst="rect">
            <a:avLst/>
          </a:prstGeom>
        </p:spPr>
      </p:pic>
      <p:sp>
        <p:nvSpPr>
          <p:cNvPr id="119" name="TextBox 118"/>
          <p:cNvSpPr txBox="1"/>
          <p:nvPr/>
        </p:nvSpPr>
        <p:spPr>
          <a:xfrm>
            <a:off x="3014809" y="1585888"/>
            <a:ext cx="1112176" cy="178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АДМИНИСТРАТОР</a:t>
            </a:r>
            <a:endParaRPr lang="ru-RU" sz="7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3191626" y="1667824"/>
            <a:ext cx="7585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b="1" dirty="0" smtClean="0">
                <a:solidFill>
                  <a:srgbClr val="06AAD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Д.А. ИРХИН</a:t>
            </a:r>
            <a:endParaRPr lang="ru-RU" sz="800" b="1" dirty="0">
              <a:solidFill>
                <a:srgbClr val="06AAD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2802181" y="1835176"/>
            <a:ext cx="1635738" cy="43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7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Первый заместитель </a:t>
            </a:r>
          </a:p>
          <a:p>
            <a:pPr algn="ctr">
              <a:lnSpc>
                <a:spcPct val="80000"/>
              </a:lnSpc>
            </a:pPr>
            <a:r>
              <a:rPr lang="ru-RU" sz="7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министра труда</a:t>
            </a:r>
          </a:p>
          <a:p>
            <a:pPr algn="ctr">
              <a:lnSpc>
                <a:spcPct val="80000"/>
              </a:lnSpc>
            </a:pPr>
            <a:r>
              <a:rPr lang="ru-RU" sz="7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и социального развития</a:t>
            </a:r>
          </a:p>
          <a:p>
            <a:pPr algn="ctr">
              <a:lnSpc>
                <a:spcPct val="80000"/>
              </a:lnSpc>
            </a:pPr>
            <a:r>
              <a:rPr lang="ru-RU" sz="7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Краснодарского края</a:t>
            </a:r>
            <a:endParaRPr lang="ru-RU" sz="700" i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61" name="Рисунок 6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3165" y="-421839"/>
            <a:ext cx="3054135" cy="2981090"/>
          </a:xfrm>
          <a:prstGeom prst="rect">
            <a:avLst/>
          </a:prstGeom>
        </p:spPr>
      </p:pic>
      <p:sp>
        <p:nvSpPr>
          <p:cNvPr id="102" name="TextBox 101"/>
          <p:cNvSpPr txBox="1"/>
          <p:nvPr/>
        </p:nvSpPr>
        <p:spPr>
          <a:xfrm>
            <a:off x="422556" y="2344088"/>
            <a:ext cx="456852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50" b="1" dirty="0" smtClean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Общий </a:t>
            </a:r>
            <a:r>
              <a:rPr lang="ru-RU" sz="1250" b="1" dirty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объем финансирования </a:t>
            </a:r>
            <a:r>
              <a:rPr lang="ru-RU" sz="1250" b="1" dirty="0" smtClean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регионального проекта</a:t>
            </a:r>
          </a:p>
          <a:p>
            <a:r>
              <a:rPr lang="ru-RU" sz="1250" b="1" dirty="0" smtClean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с </a:t>
            </a:r>
            <a:r>
              <a:rPr lang="ru-RU" sz="1250" b="1" dirty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2019 по 2024 год </a:t>
            </a:r>
            <a:r>
              <a:rPr lang="ru-RU" sz="1250" b="1" dirty="0" smtClean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 – 441,4 млн рублей,                    </a:t>
            </a:r>
          </a:p>
          <a:p>
            <a:r>
              <a:rPr lang="ru-RU" sz="1250" b="1" dirty="0" smtClean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в </a:t>
            </a:r>
            <a:r>
              <a:rPr lang="ru-RU" sz="1250" b="1" dirty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2021 году объем финансирования регионального </a:t>
            </a:r>
            <a:r>
              <a:rPr lang="ru-RU" sz="1250" b="1" dirty="0" smtClean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проекта  – 20,6 млн рублей:</a:t>
            </a:r>
            <a:r>
              <a:rPr lang="ru-RU" sz="1250" b="1" u="sng" dirty="0" smtClean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 </a:t>
            </a:r>
            <a:endParaRPr lang="ru-RU" sz="1100" b="1" dirty="0">
              <a:solidFill>
                <a:srgbClr val="06AAD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graphicFrame>
        <p:nvGraphicFramePr>
          <p:cNvPr id="103" name="Таблица 1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2979168"/>
              </p:ext>
            </p:extLst>
          </p:nvPr>
        </p:nvGraphicFramePr>
        <p:xfrm>
          <a:off x="5313041" y="2843478"/>
          <a:ext cx="4139289" cy="1750676"/>
        </p:xfrm>
        <a:graphic>
          <a:graphicData uri="http://schemas.openxmlformats.org/drawingml/2006/table">
            <a:tbl>
              <a:tblPr firstRow="1" firstCol="1" bandRow="1"/>
              <a:tblGrid>
                <a:gridCol w="2424277"/>
                <a:gridCol w="452424"/>
                <a:gridCol w="435666"/>
                <a:gridCol w="395072"/>
                <a:gridCol w="431850"/>
              </a:tblGrid>
              <a:tr h="139956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2019 год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2020 год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99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план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факт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план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факт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6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Профессиональное обучение и дополнительное профессиональное образование  лиц в возрасте 50 лет и старше, а также лиц </a:t>
                      </a:r>
                      <a:r>
                        <a:rPr lang="ru-RU" sz="8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предпенсионного</a:t>
                      </a: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возраста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1 730</a:t>
                      </a:r>
                      <a:endParaRPr lang="ru-RU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3 281</a:t>
                      </a:r>
                      <a:endParaRPr lang="ru-RU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1993</a:t>
                      </a:r>
                      <a:endParaRPr lang="ru-RU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3 024</a:t>
                      </a:r>
                      <a:endParaRPr lang="ru-RU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92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Приобретение для комплексных центров социального обслуживания автомобилей на базе Газель с </a:t>
                      </a:r>
                      <a:r>
                        <a:rPr lang="ru-RU" sz="8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электроподъемником</a:t>
                      </a: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и организацией рабочего места</a:t>
                      </a:r>
                      <a:endParaRPr lang="ru-RU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22</a:t>
                      </a:r>
                      <a:endParaRPr lang="ru-RU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23</a:t>
                      </a:r>
                      <a:endParaRPr lang="ru-RU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2</a:t>
                      </a:r>
                      <a:endParaRPr lang="ru-RU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2</a:t>
                      </a:r>
                      <a:endParaRPr lang="ru-RU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8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Охват вакцинацией против пневмококковой инфекции пожилых граждан, проживающих в организациях социального обслуживания.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95 %</a:t>
                      </a:r>
                      <a:endParaRPr lang="ru-RU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96,7 %</a:t>
                      </a:r>
                      <a:endParaRPr lang="ru-RU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95 %</a:t>
                      </a:r>
                      <a:endParaRPr lang="ru-RU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 kern="120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100 </a:t>
                      </a: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%</a:t>
                      </a:r>
                      <a:endParaRPr lang="ru-RU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083521"/>
              </p:ext>
            </p:extLst>
          </p:nvPr>
        </p:nvGraphicFramePr>
        <p:xfrm>
          <a:off x="464201" y="4953220"/>
          <a:ext cx="8988129" cy="206642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858245"/>
                <a:gridCol w="4129884"/>
              </a:tblGrid>
              <a:tr h="1515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50" baseline="0" dirty="0" smtClean="0"/>
                        <a:t>Запланировано в 2021 году </a:t>
                      </a:r>
                      <a:endParaRPr lang="ru-RU" sz="1250" b="1" baseline="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  <a:cs typeface="Roboto Medium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kern="1200" baseline="0" dirty="0" smtClean="0"/>
                        <a:t>Реализовано по состоянию на </a:t>
                      </a:r>
                      <a:r>
                        <a:rPr lang="ru-RU" sz="1250" kern="1200" baseline="0" dirty="0" smtClean="0"/>
                        <a:t>01.08.2021</a:t>
                      </a:r>
                      <a:endParaRPr lang="ru-RU" sz="1250" b="1" kern="1200" baseline="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  <a:cs typeface="Roboto Medium" panose="02000000000000000000" pitchFamily="2" charset="0"/>
                      </a:endParaRPr>
                    </a:p>
                  </a:txBody>
                  <a:tcPr/>
                </a:tc>
              </a:tr>
              <a:tr h="234961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8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95 % пожилых граждан, проживающих в организациях социального обслуживания, провакцинировано против пневмококковой инфекции</a:t>
                      </a:r>
                      <a:endParaRPr lang="ru-RU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80000"/>
                        </a:lnSpc>
                      </a:pPr>
                      <a:r>
                        <a:rPr lang="ru-RU" sz="8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провакцинировано </a:t>
                      </a:r>
                      <a:r>
                        <a:rPr lang="ru-RU" sz="8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86,7 </a:t>
                      </a:r>
                      <a:r>
                        <a:rPr lang="ru-RU" sz="8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%  пожилых граждан, проживающих в организациях социального обслуживания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кассовые расходы составили 0,56 млн рублей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80000"/>
                        </a:lnSpc>
                      </a:pPr>
                      <a:endParaRPr lang="ru-RU" sz="80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/>
                </a:tc>
              </a:tr>
              <a:tr h="6242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в рамках финансирования основной деятельности министерства здравоохранения Краснодарского края  планируется открыть 8 гериатрических отделений,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230 геронтологических коек, на которых пройдут лечение 5 900 граждан </a:t>
                      </a:r>
                      <a:endParaRPr kumimoji="0" lang="ru-RU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- открыты </a:t>
                      </a:r>
                      <a:r>
                        <a:rPr kumimoji="0" lang="ru-RU" sz="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8 </a:t>
                      </a:r>
                      <a:r>
                        <a:rPr kumimoji="0" lang="ru-RU" sz="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гериатрических отделений;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- </a:t>
                      </a:r>
                      <a:r>
                        <a:rPr kumimoji="0" lang="ru-RU" sz="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функционируют 284 </a:t>
                      </a:r>
                      <a:r>
                        <a:rPr kumimoji="0" lang="ru-RU" sz="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геронтологические койки, на которых прошли лечение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2 569 пациентов </a:t>
                      </a:r>
                      <a:r>
                        <a:rPr kumimoji="0" lang="ru-RU" sz="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со старческой астенией;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- открыты 72 гериатрических кабинета, в которых было осмотрено </a:t>
                      </a:r>
                      <a:r>
                        <a:rPr kumimoji="0" lang="ru-RU" sz="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24 416 </a:t>
                      </a:r>
                      <a:r>
                        <a:rPr kumimoji="0" lang="ru-RU" sz="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пациентов пожилого и старческого возраста, из них </a:t>
                      </a:r>
                      <a:r>
                        <a:rPr kumimoji="0" lang="ru-RU" sz="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6 866 </a:t>
                      </a:r>
                      <a:r>
                        <a:rPr kumimoji="0" lang="ru-RU" sz="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со старческой астенией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242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в рамках строительства объекта капитального строительства «Дом социального обслуживания» на 150 мест в хут. Новонекрасовский Приморско-Ахтарского района в 2021 – 2022 гг. запланирована разработка и утверждение проектно-сметной документации</a:t>
                      </a:r>
                      <a:endParaRPr kumimoji="0" lang="ru-RU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разработан и утвержден план мероприятий по проектированию и строительству объекта, который предусматривает заключение контракта на разработку ПСД до 30 сентября</a:t>
                      </a:r>
                      <a:r>
                        <a:rPr lang="ru-RU" sz="80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2021 г. К</a:t>
                      </a:r>
                      <a:r>
                        <a:rPr lang="ru-RU" sz="80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ассовые расходы составили </a:t>
                      </a:r>
                      <a:r>
                        <a:rPr lang="ru-RU" sz="80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32,3 тыс. рублей</a:t>
                      </a:r>
                      <a:endParaRPr kumimoji="0" lang="ru-RU" sz="8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409870" y="3625586"/>
            <a:ext cx="3942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Строительство объекта капитального</a:t>
            </a:r>
          </a:p>
          <a:p>
            <a:r>
              <a:rPr lang="ru-RU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строительства в</a:t>
            </a:r>
          </a:p>
          <a:p>
            <a:r>
              <a:rPr lang="ru-RU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Приморско-Ахтарском районе</a:t>
            </a:r>
            <a:endParaRPr lang="ru-RU" sz="8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grpSp>
        <p:nvGrpSpPr>
          <p:cNvPr id="39" name="Группа 38"/>
          <p:cNvGrpSpPr/>
          <p:nvPr/>
        </p:nvGrpSpPr>
        <p:grpSpPr>
          <a:xfrm>
            <a:off x="2051734" y="4667370"/>
            <a:ext cx="2403448" cy="190821"/>
            <a:chOff x="984507" y="4919349"/>
            <a:chExt cx="2301532" cy="190821"/>
          </a:xfrm>
        </p:grpSpPr>
        <p:sp>
          <p:nvSpPr>
            <p:cNvPr id="40" name="Прямоугольник 39"/>
            <p:cNvSpPr/>
            <p:nvPr/>
          </p:nvSpPr>
          <p:spPr>
            <a:xfrm>
              <a:off x="984507" y="4926886"/>
              <a:ext cx="831786" cy="152564"/>
            </a:xfrm>
            <a:prstGeom prst="rect">
              <a:avLst/>
            </a:prstGeom>
            <a:solidFill>
              <a:srgbClr val="CDDEF3"/>
            </a:solidFill>
            <a:ln>
              <a:noFill/>
            </a:ln>
            <a:effectLst>
              <a:outerShdw blurRad="12700" dist="38100" dir="1200000" sx="97000" sy="97000" algn="tl" rotWithShape="0">
                <a:prstClr val="black">
                  <a:alpha val="4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ru-RU" sz="800" b="1" dirty="0" smtClean="0">
                  <a:solidFill>
                    <a:srgbClr val="06AAD0"/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7,0 </a:t>
              </a:r>
              <a:r>
                <a:rPr lang="ru-RU" sz="800" b="1" dirty="0" smtClean="0">
                  <a:solidFill>
                    <a:srgbClr val="06AAD0"/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млн руб</a:t>
              </a:r>
              <a:r>
                <a:rPr lang="ru-RU" sz="900" b="1" dirty="0" smtClean="0">
                  <a:solidFill>
                    <a:srgbClr val="06AAD0"/>
                  </a:solidFill>
                </a:rPr>
                <a:t>.</a:t>
              </a:r>
              <a:endParaRPr lang="ru-RU" sz="900" b="1" dirty="0">
                <a:solidFill>
                  <a:srgbClr val="06AAD0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761138" y="4919349"/>
              <a:ext cx="1524901" cy="1908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ru-RU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- краевой бюджет</a:t>
              </a:r>
              <a:endParaRPr lang="ru-RU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</p:grpSp>
      <p:graphicFrame>
        <p:nvGraphicFramePr>
          <p:cNvPr id="42" name="Диаграмма 41"/>
          <p:cNvGraphicFramePr/>
          <p:nvPr>
            <p:extLst>
              <p:ext uri="{D42A27DB-BD31-4B8C-83A1-F6EECF244321}">
                <p14:modId xmlns:p14="http://schemas.microsoft.com/office/powerpoint/2010/main" val="2568932192"/>
              </p:ext>
            </p:extLst>
          </p:nvPr>
        </p:nvGraphicFramePr>
        <p:xfrm>
          <a:off x="2717377" y="2399047"/>
          <a:ext cx="3280633" cy="2236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44" name="Прямоугольник 43"/>
          <p:cNvSpPr/>
          <p:nvPr/>
        </p:nvSpPr>
        <p:spPr>
          <a:xfrm>
            <a:off x="2051734" y="4423103"/>
            <a:ext cx="868619" cy="159106"/>
          </a:xfrm>
          <a:prstGeom prst="rect">
            <a:avLst/>
          </a:prstGeom>
          <a:solidFill>
            <a:srgbClr val="CDDEF3"/>
          </a:solidFill>
          <a:ln>
            <a:noFill/>
          </a:ln>
          <a:effectLst>
            <a:outerShdw blurRad="12700" dist="38100" dir="1200000" sx="97000" sy="97000" algn="tl" rotWithShape="0">
              <a:prstClr val="black">
                <a:alpha val="4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800" b="1" dirty="0" smtClean="0">
                <a:solidFill>
                  <a:srgbClr val="06AAD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0,6 млн руб</a:t>
            </a:r>
            <a:r>
              <a:rPr lang="ru-RU" sz="900" b="1" dirty="0" smtClean="0">
                <a:solidFill>
                  <a:srgbClr val="06AAD0"/>
                </a:solidFill>
              </a:rPr>
              <a:t>.</a:t>
            </a:r>
            <a:endParaRPr lang="ru-RU" sz="900" b="1" dirty="0">
              <a:solidFill>
                <a:srgbClr val="06AAD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871120" y="4379446"/>
            <a:ext cx="159242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- </a:t>
            </a:r>
            <a:r>
              <a:rPr lang="ru-RU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федеральный бюджет</a:t>
            </a:r>
            <a:endParaRPr lang="ru-RU" sz="8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374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71869" y="229466"/>
            <a:ext cx="144462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b="1" dirty="0" smtClean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РЕГИОНАЛЬНЫЙ ПРОЕКТ</a:t>
            </a:r>
            <a:endParaRPr lang="ru-RU" sz="800" b="1" dirty="0">
              <a:solidFill>
                <a:srgbClr val="06AAD0"/>
              </a:solidFill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2290" y="392017"/>
            <a:ext cx="7102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u="sng" dirty="0" smtClean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СОДЕЙСТВИЕ ЗАНЯТОСТИ (КРАСНОДАРСКИЙ КРАЙ)</a:t>
            </a:r>
            <a:endParaRPr lang="ru-RU" sz="1400" b="1" u="sng" dirty="0">
              <a:solidFill>
                <a:srgbClr val="06AAD0"/>
              </a:solidFill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75321" y="1938768"/>
            <a:ext cx="48931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50" b="1" dirty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Общий объем финансирования </a:t>
            </a:r>
            <a:r>
              <a:rPr lang="ru-RU" sz="1250" b="1" dirty="0" smtClean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регионального проекта </a:t>
            </a:r>
          </a:p>
          <a:p>
            <a:r>
              <a:rPr lang="ru-RU" sz="1250" b="1" dirty="0" smtClean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с </a:t>
            </a:r>
            <a:r>
              <a:rPr lang="ru-RU" sz="1250" b="1" dirty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2019 по 2024 </a:t>
            </a:r>
            <a:r>
              <a:rPr lang="ru-RU" sz="1250" b="1" dirty="0" smtClean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год  </a:t>
            </a:r>
            <a:r>
              <a:rPr lang="ru-RU" sz="1250" b="1" dirty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– </a:t>
            </a:r>
            <a:r>
              <a:rPr lang="ru-RU" sz="1250" b="1" dirty="0" smtClean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2 825,4 </a:t>
            </a:r>
            <a:r>
              <a:rPr lang="ru-RU" sz="1250" b="1" dirty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млн рублей,     </a:t>
            </a:r>
            <a:endParaRPr lang="ru-RU" sz="1250" b="1" dirty="0">
              <a:solidFill>
                <a:srgbClr val="06AAD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ru-RU" sz="1250" b="1" dirty="0" smtClean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в  </a:t>
            </a:r>
            <a:r>
              <a:rPr lang="ru-RU" sz="1250" b="1" dirty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2021 году объем финансирования </a:t>
            </a:r>
            <a:r>
              <a:rPr lang="ru-RU" sz="1250" b="1" dirty="0" smtClean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регионального проекта </a:t>
            </a:r>
            <a:endParaRPr lang="ru-RU" sz="1250" b="1" dirty="0">
              <a:solidFill>
                <a:srgbClr val="06AAD0"/>
              </a:solidFill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r>
              <a:rPr lang="ru-RU" sz="1250" b="1" dirty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– </a:t>
            </a:r>
            <a:r>
              <a:rPr lang="ru-RU" sz="1250" b="1" dirty="0" smtClean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828,8 </a:t>
            </a:r>
            <a:r>
              <a:rPr lang="ru-RU" sz="1250" b="1" dirty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млн рублей</a:t>
            </a:r>
            <a:r>
              <a:rPr lang="ru-RU" sz="1250" b="1" dirty="0">
                <a:solidFill>
                  <a:srgbClr val="06AAD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 </a:t>
            </a:r>
            <a:endParaRPr lang="ru-RU" sz="1250" b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ru-RU" sz="1000" b="1" dirty="0" smtClean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 </a:t>
            </a:r>
            <a:endParaRPr lang="ru-RU" sz="125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386425" y="4178842"/>
            <a:ext cx="11897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Источники:</a:t>
            </a:r>
            <a:endParaRPr lang="ru-RU" sz="1400" b="1" dirty="0">
              <a:solidFill>
                <a:srgbClr val="06AAD0"/>
              </a:solidFill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</p:txBody>
      </p:sp>
      <p:grpSp>
        <p:nvGrpSpPr>
          <p:cNvPr id="77" name="Группа 76"/>
          <p:cNvGrpSpPr/>
          <p:nvPr/>
        </p:nvGrpSpPr>
        <p:grpSpPr>
          <a:xfrm>
            <a:off x="2799816" y="4077788"/>
            <a:ext cx="3016283" cy="258646"/>
            <a:chOff x="1969854" y="5134279"/>
            <a:chExt cx="2407728" cy="190592"/>
          </a:xfrm>
        </p:grpSpPr>
        <p:sp>
          <p:nvSpPr>
            <p:cNvPr id="78" name="Прямоугольник 77"/>
            <p:cNvSpPr/>
            <p:nvPr/>
          </p:nvSpPr>
          <p:spPr>
            <a:xfrm>
              <a:off x="1969854" y="5139025"/>
              <a:ext cx="757207" cy="86529"/>
            </a:xfrm>
            <a:prstGeom prst="rect">
              <a:avLst/>
            </a:prstGeom>
            <a:solidFill>
              <a:srgbClr val="CDDEF3"/>
            </a:solidFill>
            <a:ln>
              <a:noFill/>
            </a:ln>
            <a:effectLst>
              <a:outerShdw blurRad="12700" dist="38100" dir="1200000" sx="97000" sy="97000" algn="tl" rotWithShape="0">
                <a:prstClr val="black">
                  <a:alpha val="4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ru-RU" sz="800" b="1" dirty="0" smtClean="0">
                  <a:solidFill>
                    <a:srgbClr val="06AAD0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Roboto Medium" panose="02000000000000000000" pitchFamily="2" charset="0"/>
                </a:rPr>
                <a:t>332,4 млн руб.</a:t>
              </a:r>
              <a:endParaRPr lang="ru-RU" sz="800" b="1" dirty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2773897" y="5134279"/>
              <a:ext cx="1603685" cy="1905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ru-RU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- федеральный бюджет</a:t>
              </a:r>
              <a:endParaRPr lang="ru-RU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</p:grpSp>
      <p:grpSp>
        <p:nvGrpSpPr>
          <p:cNvPr id="84" name="Группа 83"/>
          <p:cNvGrpSpPr/>
          <p:nvPr/>
        </p:nvGrpSpPr>
        <p:grpSpPr>
          <a:xfrm>
            <a:off x="2794117" y="4257671"/>
            <a:ext cx="2537866" cy="190821"/>
            <a:chOff x="2022866" y="5058420"/>
            <a:chExt cx="2537866" cy="190821"/>
          </a:xfrm>
        </p:grpSpPr>
        <p:sp>
          <p:nvSpPr>
            <p:cNvPr id="85" name="Прямоугольник 84"/>
            <p:cNvSpPr/>
            <p:nvPr/>
          </p:nvSpPr>
          <p:spPr>
            <a:xfrm>
              <a:off x="2022866" y="5080751"/>
              <a:ext cx="948591" cy="112246"/>
            </a:xfrm>
            <a:prstGeom prst="rect">
              <a:avLst/>
            </a:prstGeom>
            <a:solidFill>
              <a:srgbClr val="CDDEF3"/>
            </a:solidFill>
            <a:ln>
              <a:noFill/>
            </a:ln>
            <a:effectLst>
              <a:outerShdw blurRad="12700" dist="38100" dir="1200000" sx="97000" sy="97000" algn="tl" rotWithShape="0">
                <a:prstClr val="black">
                  <a:alpha val="4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ru-RU" sz="800" b="1" dirty="0" smtClean="0">
                  <a:solidFill>
                    <a:srgbClr val="06AAD0"/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445,5</a:t>
              </a:r>
              <a:r>
                <a:rPr lang="ru-RU" sz="900" b="1" dirty="0" smtClean="0">
                  <a:solidFill>
                    <a:srgbClr val="06AAD0"/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 млн руб.</a:t>
              </a:r>
              <a:endParaRPr lang="ru-RU" sz="900" b="1" dirty="0">
                <a:solidFill>
                  <a:srgbClr val="06AAD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3035831" y="5058420"/>
              <a:ext cx="1524901" cy="1908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ru-RU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- краевой бюджет</a:t>
              </a:r>
              <a:endParaRPr lang="ru-RU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2800529" y="4437554"/>
            <a:ext cx="2463028" cy="190821"/>
            <a:chOff x="2472337" y="5249594"/>
            <a:chExt cx="2592055" cy="190821"/>
          </a:xfrm>
        </p:grpSpPr>
        <p:sp>
          <p:nvSpPr>
            <p:cNvPr id="87" name="Прямоугольник 86"/>
            <p:cNvSpPr/>
            <p:nvPr/>
          </p:nvSpPr>
          <p:spPr>
            <a:xfrm>
              <a:off x="2472337" y="5268266"/>
              <a:ext cx="1006155" cy="135794"/>
            </a:xfrm>
            <a:prstGeom prst="rect">
              <a:avLst/>
            </a:prstGeom>
            <a:solidFill>
              <a:srgbClr val="CDDEF3"/>
            </a:solidFill>
            <a:ln>
              <a:noFill/>
            </a:ln>
            <a:effectLst>
              <a:outerShdw blurRad="12700" dist="38100" dir="1200000" sx="97000" sy="97000" algn="tl" rotWithShape="0">
                <a:prstClr val="black">
                  <a:alpha val="4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ru-RU" sz="800" b="1" dirty="0" smtClean="0">
                  <a:solidFill>
                    <a:srgbClr val="06AAD0"/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50,8 млн руб.</a:t>
              </a:r>
              <a:endParaRPr lang="ru-RU" sz="800" b="1" dirty="0">
                <a:solidFill>
                  <a:srgbClr val="06AAD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3539491" y="5249594"/>
              <a:ext cx="1524901" cy="1908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ru-RU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- местные бюджеты</a:t>
              </a:r>
              <a:endParaRPr lang="ru-RU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</p:grpSp>
      <p:sp>
        <p:nvSpPr>
          <p:cNvPr id="91" name="TextBox 90"/>
          <p:cNvSpPr txBox="1"/>
          <p:nvPr/>
        </p:nvSpPr>
        <p:spPr>
          <a:xfrm>
            <a:off x="6055831" y="1740179"/>
            <a:ext cx="291020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50" b="1" dirty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Результаты </a:t>
            </a:r>
            <a:endParaRPr lang="ru-RU" sz="1250" b="1" dirty="0" smtClean="0">
              <a:solidFill>
                <a:srgbClr val="06AAD0"/>
              </a:solidFill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r>
              <a:rPr lang="ru-RU" sz="1250" b="1" dirty="0" smtClean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реализации регионального проекта </a:t>
            </a:r>
          </a:p>
          <a:p>
            <a:pPr algn="ctr"/>
            <a:r>
              <a:rPr lang="ru-RU" sz="1250" b="1" dirty="0" smtClean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за  </a:t>
            </a:r>
            <a:r>
              <a:rPr lang="ru-RU" sz="1250" b="1" dirty="0">
                <a:solidFill>
                  <a:srgbClr val="06AAD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2019 – 2020 годы</a:t>
            </a:r>
          </a:p>
          <a:p>
            <a:pPr algn="ctr"/>
            <a:endParaRPr lang="ru-RU" sz="1400" b="1" dirty="0">
              <a:solidFill>
                <a:srgbClr val="06AAD0"/>
              </a:solidFill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195821" y="3030402"/>
            <a:ext cx="131743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 smtClean="0">
                <a:solidFill>
                  <a:srgbClr val="06AAD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ВСЕГО:</a:t>
            </a:r>
          </a:p>
          <a:p>
            <a:pPr algn="ctr"/>
            <a:r>
              <a:rPr lang="ru-RU" sz="1000" b="1" dirty="0" smtClean="0">
                <a:solidFill>
                  <a:srgbClr val="06AAD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828,8</a:t>
            </a:r>
          </a:p>
          <a:p>
            <a:pPr algn="ctr"/>
            <a:r>
              <a:rPr lang="ru-RU" sz="1000" b="1" dirty="0" smtClean="0">
                <a:solidFill>
                  <a:srgbClr val="06AAD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млн руб.</a:t>
            </a:r>
            <a:endParaRPr lang="ru-RU" sz="1000" dirty="0">
              <a:solidFill>
                <a:srgbClr val="06AAD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5354" y="3610121"/>
            <a:ext cx="2455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800" dirty="0" smtClean="0">
                <a:solidFill>
                  <a:prstClr val="white">
                    <a:lumMod val="50000"/>
                  </a:prst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На </a:t>
            </a:r>
            <a:r>
              <a:rPr lang="ru-RU" sz="800" dirty="0">
                <a:solidFill>
                  <a:prstClr val="white">
                    <a:lumMod val="50000"/>
                  </a:prst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создание  </a:t>
            </a:r>
            <a:r>
              <a:rPr lang="ru-RU" sz="800" dirty="0" smtClean="0">
                <a:solidFill>
                  <a:prstClr val="white">
                    <a:lumMod val="50000"/>
                  </a:prst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не менее 516 дополнительных   </a:t>
            </a:r>
            <a:r>
              <a:rPr lang="ru-RU" sz="800" dirty="0">
                <a:solidFill>
                  <a:prstClr val="white">
                    <a:lumMod val="50000"/>
                  </a:prst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мест для детей в возрасте </a:t>
            </a:r>
            <a:r>
              <a:rPr lang="ru-RU" sz="800" dirty="0" smtClean="0">
                <a:solidFill>
                  <a:prstClr val="white">
                    <a:lumMod val="50000"/>
                  </a:prst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до </a:t>
            </a:r>
            <a:r>
              <a:rPr lang="ru-RU" sz="800" dirty="0">
                <a:solidFill>
                  <a:prstClr val="white">
                    <a:lumMod val="50000"/>
                  </a:prst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3 лет в </a:t>
            </a:r>
            <a:r>
              <a:rPr lang="ru-RU" sz="800" dirty="0" smtClean="0">
                <a:solidFill>
                  <a:prstClr val="white">
                    <a:lumMod val="50000"/>
                  </a:prst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образовательных учреждениях дошкольного образования </a:t>
            </a:r>
            <a:endParaRPr lang="ru-RU" sz="800" dirty="0">
              <a:solidFill>
                <a:prstClr val="white">
                  <a:lumMod val="50000"/>
                </a:prst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5269" y="2728461"/>
            <a:ext cx="24269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solidFill>
                  <a:prstClr val="white">
                    <a:lumMod val="50000"/>
                  </a:prst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На внедрение </a:t>
            </a:r>
            <a:r>
              <a:rPr lang="ru-RU" sz="800" dirty="0">
                <a:solidFill>
                  <a:prstClr val="white">
                    <a:lumMod val="50000"/>
                  </a:prst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единых требований к деятельности  органов службы занятости , утвержденных Минтрудом России,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5354" y="3148456"/>
            <a:ext cx="27794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800" dirty="0">
                <a:solidFill>
                  <a:prstClr val="white">
                    <a:lumMod val="50000"/>
                  </a:prst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На создание </a:t>
            </a:r>
            <a:r>
              <a:rPr lang="ru-RU" sz="800" dirty="0" smtClean="0">
                <a:solidFill>
                  <a:prstClr val="white">
                    <a:lumMod val="50000"/>
                  </a:prst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50 </a:t>
            </a:r>
            <a:r>
              <a:rPr lang="ru-RU" sz="800" dirty="0">
                <a:solidFill>
                  <a:prstClr val="white">
                    <a:lumMod val="50000"/>
                  </a:prst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дополнительных</a:t>
            </a:r>
            <a:r>
              <a:rPr lang="ru-RU" sz="800" dirty="0" smtClean="0">
                <a:solidFill>
                  <a:prstClr val="white">
                    <a:lumMod val="50000"/>
                  </a:prst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мест  </a:t>
            </a:r>
            <a:r>
              <a:rPr lang="ru-RU" sz="800" dirty="0">
                <a:solidFill>
                  <a:prstClr val="white">
                    <a:lumMod val="50000"/>
                  </a:prst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для </a:t>
            </a:r>
            <a:r>
              <a:rPr lang="ru-RU" sz="800" dirty="0" smtClean="0">
                <a:solidFill>
                  <a:prstClr val="white">
                    <a:lumMod val="50000"/>
                  </a:prst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детей</a:t>
            </a:r>
          </a:p>
          <a:p>
            <a:pPr lvl="0"/>
            <a:r>
              <a:rPr lang="ru-RU" sz="800" dirty="0" smtClean="0">
                <a:solidFill>
                  <a:prstClr val="white">
                    <a:lumMod val="50000"/>
                  </a:prst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800" dirty="0">
                <a:solidFill>
                  <a:prstClr val="white">
                    <a:lumMod val="50000"/>
                  </a:prst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 </a:t>
            </a:r>
            <a:r>
              <a:rPr lang="ru-RU" sz="800" dirty="0" smtClean="0">
                <a:solidFill>
                  <a:prstClr val="white">
                    <a:lumMod val="50000"/>
                  </a:prst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возрасте </a:t>
            </a:r>
            <a:r>
              <a:rPr lang="ru-RU" sz="800" dirty="0">
                <a:solidFill>
                  <a:prstClr val="white">
                    <a:lumMod val="50000"/>
                  </a:prst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от 1,5</a:t>
            </a:r>
            <a:r>
              <a:rPr lang="ru-RU" sz="800" dirty="0" smtClean="0">
                <a:solidFill>
                  <a:prstClr val="white">
                    <a:lumMod val="50000"/>
                  </a:prst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до  </a:t>
            </a:r>
            <a:r>
              <a:rPr lang="ru-RU" sz="800" dirty="0">
                <a:solidFill>
                  <a:prstClr val="white">
                    <a:lumMod val="50000"/>
                  </a:prst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3 </a:t>
            </a:r>
            <a:r>
              <a:rPr lang="ru-RU" sz="800" dirty="0" smtClean="0">
                <a:solidFill>
                  <a:prstClr val="white">
                    <a:lumMod val="50000"/>
                  </a:prst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лет  в организациях, осуществляющих образовательную деятельность</a:t>
            </a:r>
            <a:endParaRPr lang="ru-RU" sz="800" dirty="0">
              <a:solidFill>
                <a:prstClr val="white">
                  <a:lumMod val="50000"/>
                </a:prst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1568" y="-637259"/>
            <a:ext cx="3045133" cy="3045133"/>
          </a:xfrm>
          <a:prstGeom prst="rect">
            <a:avLst/>
          </a:prstGeom>
        </p:spPr>
      </p:pic>
      <p:grpSp>
        <p:nvGrpSpPr>
          <p:cNvPr id="70" name="Группа 69"/>
          <p:cNvGrpSpPr/>
          <p:nvPr/>
        </p:nvGrpSpPr>
        <p:grpSpPr>
          <a:xfrm>
            <a:off x="267235" y="690904"/>
            <a:ext cx="4049551" cy="1322634"/>
            <a:chOff x="429544" y="5626164"/>
            <a:chExt cx="4049551" cy="1322634"/>
          </a:xfrm>
        </p:grpSpPr>
        <p:grpSp>
          <p:nvGrpSpPr>
            <p:cNvPr id="71" name="Группа 70"/>
            <p:cNvGrpSpPr/>
            <p:nvPr/>
          </p:nvGrpSpPr>
          <p:grpSpPr>
            <a:xfrm>
              <a:off x="949886" y="5634547"/>
              <a:ext cx="546987" cy="546988"/>
              <a:chOff x="949886" y="5547403"/>
              <a:chExt cx="546987" cy="546988"/>
            </a:xfrm>
          </p:grpSpPr>
          <p:sp>
            <p:nvSpPr>
              <p:cNvPr id="101" name="Овал 100"/>
              <p:cNvSpPr/>
              <p:nvPr/>
            </p:nvSpPr>
            <p:spPr>
              <a:xfrm>
                <a:off x="949886" y="5547403"/>
                <a:ext cx="546987" cy="546987"/>
              </a:xfrm>
              <a:prstGeom prst="ellips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pic>
            <p:nvPicPr>
              <p:cNvPr id="102" name="Рисунок 101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125" t="4383" r="14883" b="1"/>
              <a:stretch/>
            </p:blipFill>
            <p:spPr>
              <a:xfrm>
                <a:off x="988855" y="5571381"/>
                <a:ext cx="426604" cy="523010"/>
              </a:xfrm>
              <a:prstGeom prst="rect">
                <a:avLst/>
              </a:prstGeom>
            </p:spPr>
          </p:pic>
        </p:grpSp>
        <p:sp>
          <p:nvSpPr>
            <p:cNvPr id="72" name="TextBox 71"/>
            <p:cNvSpPr txBox="1"/>
            <p:nvPr/>
          </p:nvSpPr>
          <p:spPr>
            <a:xfrm>
              <a:off x="759361" y="6286772"/>
              <a:ext cx="96853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800" b="1" dirty="0" smtClean="0">
                  <a:solidFill>
                    <a:srgbClr val="06AAD0"/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А.А. МИНЬКОВА</a:t>
              </a:r>
              <a:endParaRPr lang="ru-RU" sz="800" b="1" dirty="0">
                <a:solidFill>
                  <a:srgbClr val="06AAD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429544" y="6462511"/>
              <a:ext cx="1635738" cy="4862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ru-RU" sz="800" i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Заместитель главы </a:t>
              </a:r>
            </a:p>
            <a:p>
              <a:pPr algn="ctr">
                <a:lnSpc>
                  <a:spcPct val="80000"/>
                </a:lnSpc>
              </a:pPr>
              <a:r>
                <a:rPr lang="ru-RU" sz="800" i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администрации </a:t>
              </a:r>
            </a:p>
            <a:p>
              <a:pPr algn="ctr">
                <a:lnSpc>
                  <a:spcPct val="80000"/>
                </a:lnSpc>
              </a:pPr>
              <a:r>
                <a:rPr lang="ru-RU" sz="800" i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(губернатора) </a:t>
              </a:r>
            </a:p>
            <a:p>
              <a:pPr algn="ctr">
                <a:lnSpc>
                  <a:spcPct val="80000"/>
                </a:lnSpc>
              </a:pPr>
              <a:r>
                <a:rPr lang="ru-RU" sz="800" i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Краснодарского края</a:t>
              </a:r>
              <a:endParaRPr lang="ru-RU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  <p:grpSp>
          <p:nvGrpSpPr>
            <p:cNvPr id="74" name="Группа 73"/>
            <p:cNvGrpSpPr/>
            <p:nvPr/>
          </p:nvGrpSpPr>
          <p:grpSpPr>
            <a:xfrm>
              <a:off x="2088238" y="5626164"/>
              <a:ext cx="546987" cy="547051"/>
              <a:chOff x="858296" y="5539019"/>
              <a:chExt cx="546987" cy="547051"/>
            </a:xfrm>
          </p:grpSpPr>
          <p:sp>
            <p:nvSpPr>
              <p:cNvPr id="99" name="Овал 98"/>
              <p:cNvSpPr/>
              <p:nvPr/>
            </p:nvSpPr>
            <p:spPr>
              <a:xfrm>
                <a:off x="858296" y="5539019"/>
                <a:ext cx="546987" cy="546987"/>
              </a:xfrm>
              <a:prstGeom prst="ellips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pic>
            <p:nvPicPr>
              <p:cNvPr id="100" name="Рисунок 99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62457" y="5547403"/>
                <a:ext cx="538667" cy="538667"/>
              </a:xfrm>
              <a:prstGeom prst="rect">
                <a:avLst/>
              </a:prstGeom>
            </p:spPr>
          </p:pic>
        </p:grpSp>
        <p:sp>
          <p:nvSpPr>
            <p:cNvPr id="75" name="TextBox 74"/>
            <p:cNvSpPr txBox="1"/>
            <p:nvPr/>
          </p:nvSpPr>
          <p:spPr>
            <a:xfrm>
              <a:off x="1922637" y="6281563"/>
              <a:ext cx="88838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800" b="1" dirty="0" smtClean="0">
                  <a:solidFill>
                    <a:srgbClr val="06AAD0"/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С.П. ГАРКУША</a:t>
              </a:r>
              <a:endParaRPr lang="ru-RU" sz="800" b="1" dirty="0">
                <a:solidFill>
                  <a:srgbClr val="06AAD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1560412" y="6462511"/>
              <a:ext cx="1635738" cy="387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ru-RU" sz="800" i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Министр труда</a:t>
              </a:r>
            </a:p>
            <a:p>
              <a:pPr algn="ctr">
                <a:lnSpc>
                  <a:spcPct val="80000"/>
                </a:lnSpc>
              </a:pPr>
              <a:r>
                <a:rPr lang="ru-RU" sz="800" i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и социального развития</a:t>
              </a:r>
            </a:p>
            <a:p>
              <a:pPr algn="ctr">
                <a:lnSpc>
                  <a:spcPct val="80000"/>
                </a:lnSpc>
              </a:pPr>
              <a:r>
                <a:rPr lang="ru-RU" sz="800" i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Краснодарского края</a:t>
              </a:r>
              <a:endParaRPr lang="ru-RU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2843357" y="6452200"/>
              <a:ext cx="1635738" cy="1806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endParaRPr lang="ru-RU" sz="7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853149" y="6198299"/>
              <a:ext cx="698016" cy="1806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ru-RU" sz="7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КУРАТОР</a:t>
              </a:r>
              <a:endParaRPr lang="ru-RU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1932052" y="6178763"/>
              <a:ext cx="892457" cy="1785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ru-RU" sz="7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РУКОВОДИТЕЛЬ</a:t>
              </a:r>
              <a:endParaRPr lang="ru-RU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3224808" y="6198299"/>
              <a:ext cx="936104" cy="1806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endParaRPr lang="ru-RU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endParaRPr>
            </a:p>
          </p:txBody>
        </p:sp>
      </p:grpSp>
      <p:pic>
        <p:nvPicPr>
          <p:cNvPr id="103" name="Рисунок 10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347" y="734568"/>
            <a:ext cx="553725" cy="553725"/>
          </a:xfrm>
          <a:prstGeom prst="rect">
            <a:avLst/>
          </a:prstGeom>
        </p:spPr>
      </p:pic>
      <p:sp>
        <p:nvSpPr>
          <p:cNvPr id="105" name="TextBox 104"/>
          <p:cNvSpPr txBox="1"/>
          <p:nvPr/>
        </p:nvSpPr>
        <p:spPr>
          <a:xfrm>
            <a:off x="2538565" y="1542345"/>
            <a:ext cx="1635738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Первый заместитель</a:t>
            </a:r>
          </a:p>
          <a:p>
            <a:pPr algn="ctr">
              <a:lnSpc>
                <a:spcPct val="80000"/>
              </a:lnSpc>
            </a:pPr>
            <a:r>
              <a:rPr lang="ru-RU" sz="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министра труда</a:t>
            </a:r>
          </a:p>
          <a:p>
            <a:pPr algn="ctr">
              <a:lnSpc>
                <a:spcPct val="80000"/>
              </a:lnSpc>
            </a:pPr>
            <a:r>
              <a:rPr lang="ru-RU" sz="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и социального развития</a:t>
            </a:r>
          </a:p>
          <a:p>
            <a:pPr algn="ctr">
              <a:lnSpc>
                <a:spcPct val="80000"/>
              </a:lnSpc>
            </a:pPr>
            <a:r>
              <a:rPr lang="ru-RU" sz="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Краснодарского края</a:t>
            </a:r>
            <a:endParaRPr lang="ru-RU" sz="800" i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2766851" y="1280785"/>
            <a:ext cx="1008628" cy="178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АДМИНИСТРАТОР</a:t>
            </a:r>
            <a:endParaRPr lang="ru-RU" sz="7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2951892" y="1365269"/>
            <a:ext cx="80908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dirty="0" smtClean="0">
                <a:solidFill>
                  <a:srgbClr val="06AAD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Д.А. ИРХИН</a:t>
            </a:r>
            <a:endParaRPr lang="ru-RU" sz="800" b="1" dirty="0">
              <a:solidFill>
                <a:srgbClr val="06AAD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graphicFrame>
        <p:nvGraphicFramePr>
          <p:cNvPr id="111" name="Таблица 1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776688"/>
              </p:ext>
            </p:extLst>
          </p:nvPr>
        </p:nvGraphicFramePr>
        <p:xfrm>
          <a:off x="556202" y="4659685"/>
          <a:ext cx="8988582" cy="226379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790310"/>
                <a:gridCol w="4326543"/>
                <a:gridCol w="3871729"/>
              </a:tblGrid>
              <a:tr h="30077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50" baseline="0" dirty="0" smtClean="0"/>
                        <a:t>Запланировано в 2021 году </a:t>
                      </a:r>
                      <a:endParaRPr lang="ru-RU" sz="1250" b="1" baseline="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  <a:cs typeface="Roboto Medium" panose="02000000000000000000" pitchFamily="2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kern="1200" baseline="0" dirty="0" smtClean="0"/>
                        <a:t>Реализовано по состоянию </a:t>
                      </a:r>
                      <a:r>
                        <a:rPr lang="ru-RU" sz="1250" kern="1200" baseline="0" smtClean="0"/>
                        <a:t>на </a:t>
                      </a:r>
                      <a:r>
                        <a:rPr lang="ru-RU" sz="1250" kern="1200" baseline="0" smtClean="0"/>
                        <a:t>01.08.2021</a:t>
                      </a:r>
                      <a:endParaRPr lang="ru-RU" sz="1250" b="1" kern="1200" baseline="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  <a:cs typeface="Roboto Medium" panose="02000000000000000000" pitchFamily="2" charset="0"/>
                      </a:endParaRPr>
                    </a:p>
                  </a:txBody>
                  <a:tcPr/>
                </a:tc>
              </a:tr>
              <a:tr h="306915">
                <a:tc>
                  <a:txBody>
                    <a:bodyPr/>
                    <a:lstStyle/>
                    <a:p>
                      <a:r>
                        <a:rPr lang="ru-RU" sz="800" kern="1200" dirty="0" smtClean="0">
                          <a:solidFill>
                            <a:srgbClr val="0070C0"/>
                          </a:solidFill>
                        </a:rPr>
                        <a:t>1 ЦЗН</a:t>
                      </a:r>
                      <a:endParaRPr lang="ru-RU" sz="800" b="1" kern="1200" dirty="0">
                        <a:solidFill>
                          <a:srgbClr val="0070C0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  <a:cs typeface="Roboto Medium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7313" marR="0" lvl="0" indent="-87313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5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модернизирован в городе Сочи</a:t>
                      </a:r>
                      <a:r>
                        <a:rPr lang="ru-RU" sz="75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(</a:t>
                      </a:r>
                      <a:r>
                        <a:rPr lang="ru-RU" sz="75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расположенный по адресам: г. Сочи, ул. Островского, </a:t>
                      </a:r>
                    </a:p>
                    <a:p>
                      <a:pPr marL="87313" marR="0" lvl="0" indent="-87313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5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д.</a:t>
                      </a:r>
                      <a:r>
                        <a:rPr lang="ru-RU" sz="75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3</a:t>
                      </a:r>
                      <a:r>
                        <a:rPr lang="ru-RU" sz="75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7  и  Адлерский район, ул. Карла</a:t>
                      </a:r>
                      <a:r>
                        <a:rPr lang="ru-RU" sz="75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М</a:t>
                      </a:r>
                      <a:r>
                        <a:rPr lang="ru-RU" sz="75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аркса, д. 21)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кассовые расходы составили </a:t>
                      </a: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4,4 </a:t>
                      </a: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млн рублей. </a:t>
                      </a: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Заключено 20 контрактов на общую </a:t>
                      </a: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сумму </a:t>
                      </a: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6,0 </a:t>
                      </a: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млн рублей</a:t>
                      </a:r>
                    </a:p>
                  </a:txBody>
                  <a:tcPr/>
                </a:tc>
              </a:tr>
              <a:tr h="30691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8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50 мест</a:t>
                      </a:r>
                      <a:endParaRPr lang="ru-RU" sz="8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75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созданы для детей в возрасте от 1,5 до 3 лет в организациях и у индивидуальных предпринимателей</a:t>
                      </a:r>
                      <a:r>
                        <a:rPr lang="ru-RU" sz="75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endParaRPr lang="ru-RU" sz="75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кассовые расходы не производились. </a:t>
                      </a: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По итогам проведенного с 23 июня по 23 июля 2021 г. отбора </a:t>
                      </a: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на предоставление субсидий организациям и ИП </a:t>
                      </a: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поданы заявки от 2 организаций на создание 18 мест. Планируется проведение дополнительного отбора со 2 августа</a:t>
                      </a:r>
                      <a:r>
                        <a:rPr lang="ru-RU" sz="80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2021 г.</a:t>
                      </a:r>
                      <a:endParaRPr lang="ru-RU" sz="80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/>
                </a:tc>
              </a:tr>
              <a:tr h="1173499">
                <a:tc>
                  <a:txBody>
                    <a:bodyPr/>
                    <a:lstStyle/>
                    <a:p>
                      <a:r>
                        <a:rPr lang="ru-RU" sz="800" kern="1200" dirty="0" smtClean="0">
                          <a:solidFill>
                            <a:srgbClr val="0070C0"/>
                          </a:solidFill>
                        </a:rPr>
                        <a:t>516 мест </a:t>
                      </a:r>
                      <a:endParaRPr lang="ru-RU" sz="800" b="1" kern="1200" dirty="0">
                        <a:solidFill>
                          <a:srgbClr val="0070C0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  <a:cs typeface="Roboto Medium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75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созданы  для </a:t>
                      </a:r>
                      <a:r>
                        <a:rPr lang="ru-RU" sz="750" dirty="0" smtClean="0">
                          <a:solidFill>
                            <a:prstClr val="white">
                              <a:lumMod val="50000"/>
                            </a:prst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детей в возрасте от 1,5 до 3 лет в образовательных учреждениях дошкольного образования.  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750" dirty="0" smtClean="0">
                          <a:solidFill>
                            <a:prstClr val="white">
                              <a:lumMod val="50000"/>
                            </a:prst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В рамках средств, </a:t>
                      </a:r>
                      <a:r>
                        <a:rPr lang="ru-RU" sz="750" dirty="0" err="1" smtClean="0">
                          <a:solidFill>
                            <a:prstClr val="white">
                              <a:lumMod val="50000"/>
                            </a:prst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софинансируемых</a:t>
                      </a:r>
                      <a:r>
                        <a:rPr lang="ru-RU" sz="750" dirty="0" smtClean="0">
                          <a:solidFill>
                            <a:prstClr val="white">
                              <a:lumMod val="50000"/>
                            </a:prst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из федерального бюджета, планируется выкуп 2 детских садов:</a:t>
                      </a:r>
                    </a:p>
                    <a:p>
                      <a:pPr marL="171450" indent="-171450">
                        <a:lnSpc>
                          <a:spcPct val="90000"/>
                        </a:lnSpc>
                        <a:buFontTx/>
                        <a:buChar char="-"/>
                      </a:pPr>
                      <a:r>
                        <a:rPr lang="ru-RU" sz="750" dirty="0" smtClean="0">
                          <a:solidFill>
                            <a:prstClr val="white">
                              <a:lumMod val="50000"/>
                            </a:prst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на 280 мест, в том числе 40 ясельных, в  г. Краснодаре по ул. Петра </a:t>
                      </a:r>
                      <a:r>
                        <a:rPr lang="ru-RU" sz="750" dirty="0" err="1" smtClean="0">
                          <a:solidFill>
                            <a:prstClr val="white">
                              <a:lumMod val="50000"/>
                            </a:prst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Метальникова</a:t>
                      </a:r>
                      <a:r>
                        <a:rPr lang="ru-RU" sz="750" dirty="0" smtClean="0">
                          <a:solidFill>
                            <a:prstClr val="white">
                              <a:lumMod val="50000"/>
                            </a:prst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, 32;</a:t>
                      </a:r>
                    </a:p>
                    <a:p>
                      <a:pPr marL="171450" indent="-171450">
                        <a:lnSpc>
                          <a:spcPct val="90000"/>
                        </a:lnSpc>
                        <a:buFontTx/>
                        <a:buChar char="-"/>
                      </a:pPr>
                      <a:r>
                        <a:rPr lang="ru-RU" sz="750" dirty="0" smtClean="0">
                          <a:solidFill>
                            <a:prstClr val="white">
                              <a:lumMod val="50000"/>
                            </a:prst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на 250 мест, в том числе 30 ясельных в  пос. Знаменском г. Краснодара</a:t>
                      </a:r>
                      <a:r>
                        <a:rPr lang="ru-RU" sz="750" baseline="0" dirty="0" smtClean="0">
                          <a:solidFill>
                            <a:prstClr val="white">
                              <a:lumMod val="50000"/>
                            </a:prst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</a:p>
                    <a:p>
                      <a:pPr marL="0" indent="0">
                        <a:lnSpc>
                          <a:spcPct val="90000"/>
                        </a:lnSpc>
                        <a:buFontTx/>
                        <a:buNone/>
                      </a:pPr>
                      <a:r>
                        <a:rPr lang="ru-RU" sz="750" baseline="0" dirty="0" smtClean="0">
                          <a:solidFill>
                            <a:prstClr val="white">
                              <a:lumMod val="50000"/>
                            </a:prst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-        </a:t>
                      </a:r>
                      <a:r>
                        <a:rPr lang="ru-RU" sz="750" dirty="0" smtClean="0">
                          <a:solidFill>
                            <a:prstClr val="white">
                              <a:lumMod val="50000"/>
                            </a:prst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завершение строительства детского сада  на 325 мест, в том числе 25 ясельных , в микрорайоне № 10  г. Кореновска.</a:t>
                      </a:r>
                      <a:r>
                        <a:rPr lang="ru-RU" sz="750" baseline="0" dirty="0" smtClean="0">
                          <a:solidFill>
                            <a:prstClr val="white">
                              <a:lumMod val="50000"/>
                            </a:prst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750" dirty="0" smtClean="0">
                          <a:solidFill>
                            <a:prstClr val="white">
                              <a:lumMod val="50000"/>
                            </a:prst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Кроме того, планируется создание  430 компенсирующих мест для детей в возрасте от 1,5 до  3 лет в 12-ти детских садах за счет средств краевого и местного бюджетов.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кассовые расходы составили </a:t>
                      </a: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33,7 </a:t>
                      </a: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млн рублей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2" name="Таблица 1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5004941"/>
              </p:ext>
            </p:extLst>
          </p:nvPr>
        </p:nvGraphicFramePr>
        <p:xfrm>
          <a:off x="5682983" y="2390464"/>
          <a:ext cx="3861801" cy="2142500"/>
        </p:xfrm>
        <a:graphic>
          <a:graphicData uri="http://schemas.openxmlformats.org/drawingml/2006/table">
            <a:tbl>
              <a:tblPr firstRow="1" firstCol="1" bandRow="1"/>
              <a:tblGrid>
                <a:gridCol w="2158015"/>
                <a:gridCol w="449584"/>
                <a:gridCol w="395922"/>
                <a:gridCol w="429140"/>
                <a:gridCol w="429140"/>
              </a:tblGrid>
              <a:tr h="14258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2019 год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2020 год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25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план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факт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план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факт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1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8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Создание  дополнительных мест</a:t>
                      </a:r>
                      <a:r>
                        <a:rPr lang="ru-RU" sz="8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8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для детей в возрасте до 3 лет в дошкольных организациях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1390</a:t>
                      </a:r>
                      <a:endParaRPr lang="ru-RU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1397</a:t>
                      </a:r>
                      <a:endParaRPr lang="ru-RU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765</a:t>
                      </a:r>
                      <a:endParaRPr lang="ru-RU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779</a:t>
                      </a:r>
                      <a:endParaRPr lang="ru-RU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2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Создание дополнительных мест  для детей в возрасте от 1,5 до 3 лет в частных организациях и у индивидуальных предпринимателей </a:t>
                      </a:r>
                      <a:endParaRPr lang="ru-RU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х</a:t>
                      </a:r>
                      <a:endParaRPr lang="ru-RU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х</a:t>
                      </a:r>
                      <a:endParaRPr lang="ru-RU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240</a:t>
                      </a:r>
                      <a:endParaRPr lang="ru-RU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240</a:t>
                      </a:r>
                      <a:endParaRPr lang="ru-RU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33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Переобучение и повышение квалификации  женщин, находящихся в отпуске по уходу за ребенком в возрасте до трех лет, а также женщин, имеющих детей дошкольного возраста, не состоящих в трудовых отношениях и обратившихся в органы службы занятости</a:t>
                      </a:r>
                      <a:endParaRPr lang="ru-RU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х</a:t>
                      </a:r>
                      <a:endParaRPr lang="ru-RU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х</a:t>
                      </a:r>
                      <a:endParaRPr lang="ru-RU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850</a:t>
                      </a:r>
                      <a:endParaRPr lang="ru-RU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1045</a:t>
                      </a:r>
                      <a:endParaRPr lang="ru-RU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5" name="Диаграмма 44"/>
          <p:cNvGraphicFramePr/>
          <p:nvPr>
            <p:extLst>
              <p:ext uri="{D42A27DB-BD31-4B8C-83A1-F6EECF244321}">
                <p14:modId xmlns:p14="http://schemas.microsoft.com/office/powerpoint/2010/main" val="183258005"/>
              </p:ext>
            </p:extLst>
          </p:nvPr>
        </p:nvGraphicFramePr>
        <p:xfrm>
          <a:off x="2576187" y="2269770"/>
          <a:ext cx="3986689" cy="2526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4266182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12949</TotalTime>
  <Words>1480</Words>
  <Application>Microsoft Office PowerPoint</Application>
  <PresentationFormat>Лист A4 (210x297 мм)</PresentationFormat>
  <Paragraphs>288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Roboto</vt:lpstr>
      <vt:lpstr>Roboto Medium</vt:lpstr>
      <vt:lpstr>Segoe UI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Апазиди Наталья Эрасовна</dc:creator>
  <cp:lastModifiedBy>Емченко Елена Васильевна</cp:lastModifiedBy>
  <cp:revision>787</cp:revision>
  <cp:lastPrinted>2021-08-10T09:37:36Z</cp:lastPrinted>
  <dcterms:created xsi:type="dcterms:W3CDTF">2019-02-15T11:54:03Z</dcterms:created>
  <dcterms:modified xsi:type="dcterms:W3CDTF">2021-08-10T09:38:31Z</dcterms:modified>
</cp:coreProperties>
</file>