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9906000" cy="6858000" type="A4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62A7"/>
    <a:srgbClr val="3264D4"/>
    <a:srgbClr val="D9EEF5"/>
    <a:srgbClr val="CDDEF3"/>
    <a:srgbClr val="F8FBFE"/>
    <a:srgbClr val="E9F3FB"/>
    <a:srgbClr val="0099CC"/>
    <a:srgbClr val="78B832"/>
    <a:srgbClr val="0099FF"/>
    <a:srgbClr val="7CB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16" autoAdjust="0"/>
    <p:restoredTop sz="99878" autoAdjust="0"/>
  </p:normalViewPr>
  <p:slideViewPr>
    <p:cSldViewPr showGuides="1">
      <p:cViewPr>
        <p:scale>
          <a:sx n="100" d="100"/>
          <a:sy n="100" d="100"/>
        </p:scale>
        <p:origin x="-366" y="-29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75187089385440464"/>
          <c:y val="0.30341349613744018"/>
          <c:w val="0.18963337417671844"/>
          <c:h val="0.3872598186057565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1"/>
            <c:bubble3D val="0"/>
            <c:spPr>
              <a:solidFill>
                <a:srgbClr val="00CCFF"/>
              </a:solidFill>
            </c:spPr>
          </c:dPt>
          <c:dPt>
            <c:idx val="2"/>
            <c:bubble3D val="0"/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0.2259547097049581"/>
                  <c:y val="-6.7686434155178651E-2"/>
                </c:manualLayout>
              </c:layout>
              <c:spPr>
                <a:solidFill>
                  <a:srgbClr val="92D050"/>
                </a:solidFill>
              </c:spPr>
              <c:txPr>
                <a:bodyPr/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40915324173222745"/>
                  <c:y val="-4.8741782915748599E-2"/>
                </c:manualLayout>
              </c:layout>
              <c:spPr>
                <a:solidFill>
                  <a:srgbClr val="00CCFF"/>
                </a:solidFill>
              </c:spPr>
              <c:txPr>
                <a:bodyPr/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30664844107572037"/>
                  <c:y val="1.0708958179736975E-2"/>
                </c:manualLayout>
              </c:layout>
              <c:spPr>
                <a:solidFill>
                  <a:schemeClr val="accent3">
                    <a:lumMod val="75000"/>
                  </a:schemeClr>
                </a:solidFill>
              </c:spPr>
              <c:txPr>
                <a:bodyPr/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52883358270375"/>
                  <c:y val="5.5850046084146843E-2"/>
                </c:manualLayout>
              </c:layout>
              <c:spPr>
                <a:solidFill>
                  <a:schemeClr val="accent6">
                    <a:lumMod val="75000"/>
                  </a:schemeClr>
                </a:solidFill>
              </c:spPr>
              <c:txPr>
                <a:bodyPr/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2" formatCode="#,##0.00">
                  <c:v>39.5</c:v>
                </c:pt>
                <c:pt idx="3" formatCode="#,##0.00">
                  <c:v>8.3000000000000007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80"/>
        <c:holeSize val="74"/>
      </c:doughnut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0.65363</cdr:x>
      <cdr:y>0.42859</cdr:y>
    </cdr:from>
    <cdr:to>
      <cdr:x>0.76009</cdr:x>
      <cdr:y>0.62145</cdr:y>
    </cdr:to>
    <cdr:grpSp>
      <cdr:nvGrpSpPr>
        <cdr:cNvPr id="27" name="Группа 26"/>
        <cdr:cNvGrpSpPr/>
      </cdr:nvGrpSpPr>
      <cdr:grpSpPr>
        <a:xfrm xmlns:a="http://schemas.openxmlformats.org/drawingml/2006/main">
          <a:off x="3057041" y="1022553"/>
          <a:ext cx="497916" cy="460135"/>
          <a:chOff x="338964" y="842095"/>
          <a:chExt cx="347182" cy="606990"/>
        </a:xfrm>
      </cdr:grpSpPr>
      <cdr:cxnSp macro="">
        <cdr:nvCxnSpPr>
          <cdr:cNvPr id="16" name="Соединительная линия уступом 15"/>
          <cdr:cNvCxnSpPr/>
        </cdr:nvCxnSpPr>
        <cdr:spPr>
          <a:xfrm xmlns:a="http://schemas.openxmlformats.org/drawingml/2006/main" rot="10800000" flipV="1">
            <a:off x="338964" y="1274349"/>
            <a:ext cx="330658" cy="174736"/>
          </a:xfrm>
          <a:prstGeom xmlns:a="http://schemas.openxmlformats.org/drawingml/2006/main" prst="bentConnector3">
            <a:avLst>
              <a:gd name="adj1" fmla="val 50000"/>
            </a:avLst>
          </a:prstGeom>
          <a:ln xmlns:a="http://schemas.openxmlformats.org/drawingml/2006/main">
            <a:solidFill>
              <a:schemeClr val="accent6">
                <a:lumMod val="75000"/>
              </a:schemeClr>
            </a:solidFill>
            <a:headEnd type="none"/>
            <a:tailEnd type="oval" w="sm" len="sm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22" name="Соединительная линия уступом 21"/>
          <cdr:cNvCxnSpPr/>
        </cdr:nvCxnSpPr>
        <cdr:spPr>
          <a:xfrm xmlns:a="http://schemas.openxmlformats.org/drawingml/2006/main" rot="10800000">
            <a:off x="398213" y="842095"/>
            <a:ext cx="287933" cy="65219"/>
          </a:xfrm>
          <a:prstGeom xmlns:a="http://schemas.openxmlformats.org/drawingml/2006/main" prst="bentConnector3">
            <a:avLst>
              <a:gd name="adj1" fmla="val 50000"/>
            </a:avLst>
          </a:prstGeom>
          <a:ln xmlns:a="http://schemas.openxmlformats.org/drawingml/2006/main">
            <a:headEnd type="none"/>
            <a:tailEnd type="oval" w="sm" len="sm"/>
          </a:ln>
        </cdr:spPr>
        <cdr:style>
          <a:lnRef xmlns:a="http://schemas.openxmlformats.org/drawingml/2006/main" idx="1">
            <a:schemeClr val="accent3"/>
          </a:lnRef>
          <a:fillRef xmlns:a="http://schemas.openxmlformats.org/drawingml/2006/main" idx="0">
            <a:schemeClr val="accent3"/>
          </a:fillRef>
          <a:effectRef xmlns:a="http://schemas.openxmlformats.org/drawingml/2006/main" idx="0">
            <a:schemeClr val="accent3"/>
          </a:effectRef>
          <a:fontRef xmlns:a="http://schemas.openxmlformats.org/drawingml/2006/main" idx="minor">
            <a:schemeClr val="tx1"/>
          </a:fontRef>
        </cdr:style>
      </cdr:cxnSp>
    </cdr:grpSp>
  </cdr:relSizeAnchor>
  <cdr:relSizeAnchor xmlns:cdr="http://schemas.openxmlformats.org/drawingml/2006/chartDrawing">
    <cdr:from>
      <cdr:x>0.75755</cdr:x>
      <cdr:y>0.70959</cdr:y>
    </cdr:from>
    <cdr:to>
      <cdr:x>1</cdr:x>
      <cdr:y>0.77886</cdr:y>
    </cdr:to>
    <cdr:sp macro="" textlink="">
      <cdr:nvSpPr>
        <cdr:cNvPr id="9" name="TextBox 44"/>
        <cdr:cNvSpPr txBox="1"/>
      </cdr:nvSpPr>
      <cdr:spPr>
        <a:xfrm xmlns:a="http://schemas.openxmlformats.org/drawingml/2006/main">
          <a:off x="3690988" y="1692980"/>
          <a:ext cx="1181282" cy="16526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1000" b="1" dirty="0" smtClean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0.40474</cdr:x>
      <cdr:y>0.39305</cdr:y>
    </cdr:from>
    <cdr:to>
      <cdr:x>0.41876</cdr:x>
      <cdr:y>0.41353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19882" y="877067"/>
          <a:ext cx="45719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B066-E1F5-4BFA-B898-8BAB02E9333C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2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B066-E1F5-4BFA-B898-8BAB02E9333C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378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B066-E1F5-4BFA-B898-8BAB02E9333C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6817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9/18/2019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7311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B066-E1F5-4BFA-B898-8BAB02E9333C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1963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B066-E1F5-4BFA-B898-8BAB02E9333C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2392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B066-E1F5-4BFA-B898-8BAB02E9333C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896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B066-E1F5-4BFA-B898-8BAB02E9333C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549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B066-E1F5-4BFA-B898-8BAB02E9333C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7371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B066-E1F5-4BFA-B898-8BAB02E9333C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496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B066-E1F5-4BFA-B898-8BAB02E9333C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580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B066-E1F5-4BFA-B898-8BAB02E9333C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0360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0B066-E1F5-4BFA-B898-8BAB02E9333C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EA94D-2A4D-43A4-91D0-56870C4129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301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11" Type="http://schemas.openxmlformats.org/officeDocument/2006/relationships/chart" Target="../charts/chart1.xml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5074" y="3933056"/>
            <a:ext cx="8496944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100" b="1" dirty="0" smtClean="0">
              <a:solidFill>
                <a:srgbClr val="3264D4"/>
              </a:solidFill>
            </a:endParaRPr>
          </a:p>
          <a:p>
            <a:pPr algn="ctr"/>
            <a:r>
              <a:rPr lang="ru-RU" b="1" dirty="0" smtClean="0">
                <a:solidFill>
                  <a:srgbClr val="3264D4"/>
                </a:solidFill>
              </a:rPr>
              <a:t>РЕАЛИЗАЦИЯ </a:t>
            </a:r>
          </a:p>
          <a:p>
            <a:pPr algn="ctr"/>
            <a:r>
              <a:rPr lang="ru-RU" b="1" dirty="0" smtClean="0">
                <a:solidFill>
                  <a:srgbClr val="3264D4"/>
                </a:solidFill>
              </a:rPr>
              <a:t>МИНИСТЕРСТВОМ ТРУДА И СОЦИАЛЬНОГО РАЗВИТИЯ КРАСНОДАРСКОГО КРАЯ</a:t>
            </a:r>
          </a:p>
          <a:p>
            <a:pPr algn="ctr"/>
            <a:endParaRPr lang="ru-RU" sz="900" b="1" dirty="0" smtClean="0">
              <a:solidFill>
                <a:srgbClr val="3264D4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3264D4"/>
                </a:solidFill>
              </a:rPr>
              <a:t>НАЦИОНАЛЬНОГО ПРОЕКТА</a:t>
            </a:r>
          </a:p>
          <a:p>
            <a:pPr algn="ctr"/>
            <a:endParaRPr lang="ru-RU" sz="1200" b="1" dirty="0">
              <a:solidFill>
                <a:srgbClr val="3264D4"/>
              </a:solidFill>
            </a:endParaRPr>
          </a:p>
          <a:p>
            <a:pPr algn="ctr"/>
            <a:r>
              <a:rPr lang="ru-RU" sz="3200" b="1" spc="-104" dirty="0" smtClean="0">
                <a:solidFill>
                  <a:srgbClr val="0067AC"/>
                </a:solidFill>
                <a:latin typeface="Calibri" panose="020F0502020204030204" pitchFamily="34" charset="0"/>
                <a:cs typeface="Arial"/>
              </a:rPr>
              <a:t>«ПРОИЗВОДИТЕЛЬНОСТЬ </a:t>
            </a:r>
            <a:r>
              <a:rPr lang="ru-RU" sz="3200" b="1" spc="-88" dirty="0">
                <a:solidFill>
                  <a:srgbClr val="0067AC"/>
                </a:solidFill>
                <a:latin typeface="Calibri" panose="020F0502020204030204" pitchFamily="34" charset="0"/>
                <a:cs typeface="Arial"/>
              </a:rPr>
              <a:t>ТРУДА  </a:t>
            </a:r>
            <a:r>
              <a:rPr lang="ru-RU" sz="3200" b="1" spc="-71" dirty="0">
                <a:solidFill>
                  <a:srgbClr val="0067AC"/>
                </a:solidFill>
                <a:latin typeface="Calibri" panose="020F0502020204030204" pitchFamily="34" charset="0"/>
                <a:cs typeface="Arial"/>
              </a:rPr>
              <a:t>И </a:t>
            </a:r>
            <a:r>
              <a:rPr lang="ru-RU" sz="3200" b="1" spc="-62" dirty="0">
                <a:solidFill>
                  <a:srgbClr val="0067AC"/>
                </a:solidFill>
                <a:latin typeface="Calibri" panose="020F0502020204030204" pitchFamily="34" charset="0"/>
                <a:cs typeface="Arial"/>
              </a:rPr>
              <a:t>ПОДДЕРЖКА</a:t>
            </a:r>
            <a:r>
              <a:rPr lang="ru-RU" sz="3200" b="1" spc="-16" dirty="0">
                <a:solidFill>
                  <a:srgbClr val="0067AC"/>
                </a:solidFill>
                <a:latin typeface="Calibri" panose="020F0502020204030204" pitchFamily="34" charset="0"/>
                <a:cs typeface="Arial"/>
              </a:rPr>
              <a:t> </a:t>
            </a:r>
            <a:r>
              <a:rPr lang="ru-RU" sz="3200" b="1" spc="-120" dirty="0" smtClean="0">
                <a:solidFill>
                  <a:srgbClr val="0067AC"/>
                </a:solidFill>
                <a:latin typeface="Calibri" panose="020F0502020204030204" pitchFamily="34" charset="0"/>
                <a:cs typeface="Arial"/>
              </a:rPr>
              <a:t>ЗАНЯТОСТИ»</a:t>
            </a:r>
            <a:endParaRPr lang="ru-RU" sz="3200" b="1" dirty="0" smtClean="0">
              <a:solidFill>
                <a:srgbClr val="3264D4"/>
              </a:solidFill>
            </a:endParaRPr>
          </a:p>
          <a:p>
            <a:pPr algn="ctr"/>
            <a:endParaRPr lang="ru-RU" b="1" dirty="0" smtClean="0">
              <a:solidFill>
                <a:srgbClr val="3264D4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3264D4"/>
                </a:solidFill>
              </a:rPr>
              <a:t> </a:t>
            </a:r>
          </a:p>
        </p:txBody>
      </p:sp>
      <p:sp>
        <p:nvSpPr>
          <p:cNvPr id="5" name="object 2"/>
          <p:cNvSpPr/>
          <p:nvPr/>
        </p:nvSpPr>
        <p:spPr>
          <a:xfrm>
            <a:off x="1136576" y="332656"/>
            <a:ext cx="8208912" cy="35309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898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 flipV="1">
            <a:off x="5095797" y="731844"/>
            <a:ext cx="3025555" cy="45719"/>
          </a:xfrm>
          <a:custGeom>
            <a:avLst/>
            <a:gdLst/>
            <a:ahLst/>
            <a:cxnLst/>
            <a:rect l="l" t="t" r="r" b="b"/>
            <a:pathLst>
              <a:path w="7308215">
                <a:moveTo>
                  <a:pt x="0" y="0"/>
                </a:moveTo>
                <a:lnTo>
                  <a:pt x="7307999" y="0"/>
                </a:lnTo>
              </a:path>
            </a:pathLst>
          </a:custGeom>
          <a:ln w="127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00093" y="0"/>
            <a:ext cx="0" cy="5755996"/>
          </a:xfrm>
          <a:custGeom>
            <a:avLst/>
            <a:gdLst/>
            <a:ahLst/>
            <a:cxnLst/>
            <a:rect l="l" t="t" r="r" b="b"/>
            <a:pathLst>
              <a:path h="8975090">
                <a:moveTo>
                  <a:pt x="0" y="0"/>
                </a:moveTo>
                <a:lnTo>
                  <a:pt x="0" y="8974810"/>
                </a:lnTo>
              </a:path>
            </a:pathLst>
          </a:custGeom>
          <a:ln w="254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55248" y="5659479"/>
            <a:ext cx="289029" cy="283035"/>
          </a:xfrm>
          <a:custGeom>
            <a:avLst/>
            <a:gdLst/>
            <a:ahLst/>
            <a:cxnLst/>
            <a:rect l="l" t="t" r="r" b="b"/>
            <a:pathLst>
              <a:path w="441325" h="441325">
                <a:moveTo>
                  <a:pt x="220662" y="0"/>
                </a:moveTo>
                <a:lnTo>
                  <a:pt x="176191" y="4483"/>
                </a:lnTo>
                <a:lnTo>
                  <a:pt x="134770" y="17340"/>
                </a:lnTo>
                <a:lnTo>
                  <a:pt x="97287" y="37684"/>
                </a:lnTo>
                <a:lnTo>
                  <a:pt x="64630" y="64628"/>
                </a:lnTo>
                <a:lnTo>
                  <a:pt x="37685" y="97284"/>
                </a:lnTo>
                <a:lnTo>
                  <a:pt x="17340" y="134765"/>
                </a:lnTo>
                <a:lnTo>
                  <a:pt x="4483" y="176182"/>
                </a:lnTo>
                <a:lnTo>
                  <a:pt x="0" y="220649"/>
                </a:lnTo>
                <a:lnTo>
                  <a:pt x="4483" y="265121"/>
                </a:lnTo>
                <a:lnTo>
                  <a:pt x="17340" y="306541"/>
                </a:lnTo>
                <a:lnTo>
                  <a:pt x="37685" y="344024"/>
                </a:lnTo>
                <a:lnTo>
                  <a:pt x="64630" y="376681"/>
                </a:lnTo>
                <a:lnTo>
                  <a:pt x="97287" y="403626"/>
                </a:lnTo>
                <a:lnTo>
                  <a:pt x="134770" y="423971"/>
                </a:lnTo>
                <a:lnTo>
                  <a:pt x="176191" y="436829"/>
                </a:lnTo>
                <a:lnTo>
                  <a:pt x="220662" y="441312"/>
                </a:lnTo>
                <a:lnTo>
                  <a:pt x="265133" y="436829"/>
                </a:lnTo>
                <a:lnTo>
                  <a:pt x="306554" y="423971"/>
                </a:lnTo>
                <a:lnTo>
                  <a:pt x="344037" y="403626"/>
                </a:lnTo>
                <a:lnTo>
                  <a:pt x="376694" y="376681"/>
                </a:lnTo>
                <a:lnTo>
                  <a:pt x="403639" y="344024"/>
                </a:lnTo>
                <a:lnTo>
                  <a:pt x="423984" y="306541"/>
                </a:lnTo>
                <a:lnTo>
                  <a:pt x="436841" y="265121"/>
                </a:lnTo>
                <a:lnTo>
                  <a:pt x="441325" y="220649"/>
                </a:lnTo>
                <a:lnTo>
                  <a:pt x="436841" y="176182"/>
                </a:lnTo>
                <a:lnTo>
                  <a:pt x="423984" y="134765"/>
                </a:lnTo>
                <a:lnTo>
                  <a:pt x="403639" y="97284"/>
                </a:lnTo>
                <a:lnTo>
                  <a:pt x="376694" y="64628"/>
                </a:lnTo>
                <a:lnTo>
                  <a:pt x="344037" y="37684"/>
                </a:lnTo>
                <a:lnTo>
                  <a:pt x="306554" y="17340"/>
                </a:lnTo>
                <a:lnTo>
                  <a:pt x="265133" y="4483"/>
                </a:lnTo>
                <a:lnTo>
                  <a:pt x="220662" y="0"/>
                </a:lnTo>
                <a:close/>
              </a:path>
            </a:pathLst>
          </a:custGeom>
          <a:solidFill>
            <a:srgbClr val="ECF2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55248" y="5659479"/>
            <a:ext cx="289029" cy="283035"/>
          </a:xfrm>
          <a:custGeom>
            <a:avLst/>
            <a:gdLst/>
            <a:ahLst/>
            <a:cxnLst/>
            <a:rect l="l" t="t" r="r" b="b"/>
            <a:pathLst>
              <a:path w="441325" h="441325">
                <a:moveTo>
                  <a:pt x="220662" y="441312"/>
                </a:moveTo>
                <a:lnTo>
                  <a:pt x="265133" y="436829"/>
                </a:lnTo>
                <a:lnTo>
                  <a:pt x="306554" y="423971"/>
                </a:lnTo>
                <a:lnTo>
                  <a:pt x="344037" y="403626"/>
                </a:lnTo>
                <a:lnTo>
                  <a:pt x="376694" y="376681"/>
                </a:lnTo>
                <a:lnTo>
                  <a:pt x="403639" y="344024"/>
                </a:lnTo>
                <a:lnTo>
                  <a:pt x="423984" y="306541"/>
                </a:lnTo>
                <a:lnTo>
                  <a:pt x="436841" y="265121"/>
                </a:lnTo>
                <a:lnTo>
                  <a:pt x="441325" y="220649"/>
                </a:lnTo>
                <a:lnTo>
                  <a:pt x="436841" y="176182"/>
                </a:lnTo>
                <a:lnTo>
                  <a:pt x="423984" y="134765"/>
                </a:lnTo>
                <a:lnTo>
                  <a:pt x="403639" y="97284"/>
                </a:lnTo>
                <a:lnTo>
                  <a:pt x="376694" y="64628"/>
                </a:lnTo>
                <a:lnTo>
                  <a:pt x="344037" y="37684"/>
                </a:lnTo>
                <a:lnTo>
                  <a:pt x="306554" y="17340"/>
                </a:lnTo>
                <a:lnTo>
                  <a:pt x="265133" y="4483"/>
                </a:lnTo>
                <a:lnTo>
                  <a:pt x="220662" y="0"/>
                </a:lnTo>
                <a:lnTo>
                  <a:pt x="176191" y="4483"/>
                </a:lnTo>
                <a:lnTo>
                  <a:pt x="134770" y="17340"/>
                </a:lnTo>
                <a:lnTo>
                  <a:pt x="97287" y="37684"/>
                </a:lnTo>
                <a:lnTo>
                  <a:pt x="64630" y="64628"/>
                </a:lnTo>
                <a:lnTo>
                  <a:pt x="37685" y="97284"/>
                </a:lnTo>
                <a:lnTo>
                  <a:pt x="17340" y="134765"/>
                </a:lnTo>
                <a:lnTo>
                  <a:pt x="4483" y="176182"/>
                </a:lnTo>
                <a:lnTo>
                  <a:pt x="0" y="220649"/>
                </a:lnTo>
                <a:lnTo>
                  <a:pt x="4483" y="265121"/>
                </a:lnTo>
                <a:lnTo>
                  <a:pt x="17340" y="306541"/>
                </a:lnTo>
                <a:lnTo>
                  <a:pt x="37685" y="344024"/>
                </a:lnTo>
                <a:lnTo>
                  <a:pt x="64630" y="376681"/>
                </a:lnTo>
                <a:lnTo>
                  <a:pt x="97287" y="403626"/>
                </a:lnTo>
                <a:lnTo>
                  <a:pt x="134770" y="423971"/>
                </a:lnTo>
                <a:lnTo>
                  <a:pt x="176191" y="436829"/>
                </a:lnTo>
                <a:lnTo>
                  <a:pt x="220662" y="441312"/>
                </a:lnTo>
                <a:close/>
              </a:path>
            </a:pathLst>
          </a:custGeom>
          <a:ln w="127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5484" y="833339"/>
            <a:ext cx="289029" cy="283035"/>
          </a:xfrm>
          <a:custGeom>
            <a:avLst/>
            <a:gdLst/>
            <a:ahLst/>
            <a:cxnLst/>
            <a:rect l="l" t="t" r="r" b="b"/>
            <a:pathLst>
              <a:path w="441325" h="441325">
                <a:moveTo>
                  <a:pt x="220662" y="0"/>
                </a:moveTo>
                <a:lnTo>
                  <a:pt x="176191" y="4483"/>
                </a:lnTo>
                <a:lnTo>
                  <a:pt x="134770" y="17340"/>
                </a:lnTo>
                <a:lnTo>
                  <a:pt x="97287" y="37684"/>
                </a:lnTo>
                <a:lnTo>
                  <a:pt x="64630" y="64628"/>
                </a:lnTo>
                <a:lnTo>
                  <a:pt x="37685" y="97284"/>
                </a:lnTo>
                <a:lnTo>
                  <a:pt x="17340" y="134765"/>
                </a:lnTo>
                <a:lnTo>
                  <a:pt x="4483" y="176182"/>
                </a:lnTo>
                <a:lnTo>
                  <a:pt x="0" y="220649"/>
                </a:lnTo>
                <a:lnTo>
                  <a:pt x="4483" y="265121"/>
                </a:lnTo>
                <a:lnTo>
                  <a:pt x="17340" y="306541"/>
                </a:lnTo>
                <a:lnTo>
                  <a:pt x="37685" y="344024"/>
                </a:lnTo>
                <a:lnTo>
                  <a:pt x="64630" y="376682"/>
                </a:lnTo>
                <a:lnTo>
                  <a:pt x="97287" y="403626"/>
                </a:lnTo>
                <a:lnTo>
                  <a:pt x="134770" y="423971"/>
                </a:lnTo>
                <a:lnTo>
                  <a:pt x="176191" y="436829"/>
                </a:lnTo>
                <a:lnTo>
                  <a:pt x="220662" y="441312"/>
                </a:lnTo>
                <a:lnTo>
                  <a:pt x="265133" y="436829"/>
                </a:lnTo>
                <a:lnTo>
                  <a:pt x="306554" y="423971"/>
                </a:lnTo>
                <a:lnTo>
                  <a:pt x="344037" y="403626"/>
                </a:lnTo>
                <a:lnTo>
                  <a:pt x="376694" y="376682"/>
                </a:lnTo>
                <a:lnTo>
                  <a:pt x="403639" y="344024"/>
                </a:lnTo>
                <a:lnTo>
                  <a:pt x="423984" y="306541"/>
                </a:lnTo>
                <a:lnTo>
                  <a:pt x="436841" y="265121"/>
                </a:lnTo>
                <a:lnTo>
                  <a:pt x="441325" y="220649"/>
                </a:lnTo>
                <a:lnTo>
                  <a:pt x="436841" y="176182"/>
                </a:lnTo>
                <a:lnTo>
                  <a:pt x="423984" y="134765"/>
                </a:lnTo>
                <a:lnTo>
                  <a:pt x="403639" y="97284"/>
                </a:lnTo>
                <a:lnTo>
                  <a:pt x="376694" y="64628"/>
                </a:lnTo>
                <a:lnTo>
                  <a:pt x="344037" y="37684"/>
                </a:lnTo>
                <a:lnTo>
                  <a:pt x="306554" y="17340"/>
                </a:lnTo>
                <a:lnTo>
                  <a:pt x="265133" y="4483"/>
                </a:lnTo>
                <a:lnTo>
                  <a:pt x="220662" y="0"/>
                </a:lnTo>
                <a:close/>
              </a:path>
            </a:pathLst>
          </a:custGeom>
          <a:solidFill>
            <a:srgbClr val="ECF2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5484" y="833339"/>
            <a:ext cx="289029" cy="283035"/>
          </a:xfrm>
          <a:custGeom>
            <a:avLst/>
            <a:gdLst/>
            <a:ahLst/>
            <a:cxnLst/>
            <a:rect l="l" t="t" r="r" b="b"/>
            <a:pathLst>
              <a:path w="441325" h="441325">
                <a:moveTo>
                  <a:pt x="220662" y="441312"/>
                </a:moveTo>
                <a:lnTo>
                  <a:pt x="265133" y="436829"/>
                </a:lnTo>
                <a:lnTo>
                  <a:pt x="306554" y="423971"/>
                </a:lnTo>
                <a:lnTo>
                  <a:pt x="344037" y="403626"/>
                </a:lnTo>
                <a:lnTo>
                  <a:pt x="376694" y="376682"/>
                </a:lnTo>
                <a:lnTo>
                  <a:pt x="403639" y="344024"/>
                </a:lnTo>
                <a:lnTo>
                  <a:pt x="423984" y="306541"/>
                </a:lnTo>
                <a:lnTo>
                  <a:pt x="436841" y="265121"/>
                </a:lnTo>
                <a:lnTo>
                  <a:pt x="441325" y="220649"/>
                </a:lnTo>
                <a:lnTo>
                  <a:pt x="436841" y="176182"/>
                </a:lnTo>
                <a:lnTo>
                  <a:pt x="423984" y="134765"/>
                </a:lnTo>
                <a:lnTo>
                  <a:pt x="403639" y="97284"/>
                </a:lnTo>
                <a:lnTo>
                  <a:pt x="376694" y="64628"/>
                </a:lnTo>
                <a:lnTo>
                  <a:pt x="344037" y="37684"/>
                </a:lnTo>
                <a:lnTo>
                  <a:pt x="306554" y="17340"/>
                </a:lnTo>
                <a:lnTo>
                  <a:pt x="265133" y="4483"/>
                </a:lnTo>
                <a:lnTo>
                  <a:pt x="220662" y="0"/>
                </a:lnTo>
                <a:lnTo>
                  <a:pt x="176191" y="4483"/>
                </a:lnTo>
                <a:lnTo>
                  <a:pt x="134770" y="17340"/>
                </a:lnTo>
                <a:lnTo>
                  <a:pt x="97287" y="37684"/>
                </a:lnTo>
                <a:lnTo>
                  <a:pt x="64630" y="64628"/>
                </a:lnTo>
                <a:lnTo>
                  <a:pt x="37685" y="97284"/>
                </a:lnTo>
                <a:lnTo>
                  <a:pt x="17340" y="134765"/>
                </a:lnTo>
                <a:lnTo>
                  <a:pt x="4483" y="176182"/>
                </a:lnTo>
                <a:lnTo>
                  <a:pt x="0" y="220649"/>
                </a:lnTo>
                <a:lnTo>
                  <a:pt x="4483" y="265121"/>
                </a:lnTo>
                <a:lnTo>
                  <a:pt x="17340" y="306541"/>
                </a:lnTo>
                <a:lnTo>
                  <a:pt x="37685" y="344024"/>
                </a:lnTo>
                <a:lnTo>
                  <a:pt x="64630" y="376682"/>
                </a:lnTo>
                <a:lnTo>
                  <a:pt x="97287" y="403626"/>
                </a:lnTo>
                <a:lnTo>
                  <a:pt x="134770" y="423971"/>
                </a:lnTo>
                <a:lnTo>
                  <a:pt x="176191" y="436829"/>
                </a:lnTo>
                <a:lnTo>
                  <a:pt x="220662" y="441312"/>
                </a:lnTo>
                <a:close/>
              </a:path>
            </a:pathLst>
          </a:custGeom>
          <a:ln w="127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55484" y="1185910"/>
            <a:ext cx="289029" cy="283035"/>
          </a:xfrm>
          <a:custGeom>
            <a:avLst/>
            <a:gdLst/>
            <a:ahLst/>
            <a:cxnLst/>
            <a:rect l="l" t="t" r="r" b="b"/>
            <a:pathLst>
              <a:path w="441325" h="441325">
                <a:moveTo>
                  <a:pt x="220662" y="0"/>
                </a:moveTo>
                <a:lnTo>
                  <a:pt x="176191" y="4483"/>
                </a:lnTo>
                <a:lnTo>
                  <a:pt x="134770" y="17340"/>
                </a:lnTo>
                <a:lnTo>
                  <a:pt x="97287" y="37684"/>
                </a:lnTo>
                <a:lnTo>
                  <a:pt x="64630" y="64628"/>
                </a:lnTo>
                <a:lnTo>
                  <a:pt x="37685" y="97284"/>
                </a:lnTo>
                <a:lnTo>
                  <a:pt x="17340" y="134765"/>
                </a:lnTo>
                <a:lnTo>
                  <a:pt x="4483" y="176182"/>
                </a:lnTo>
                <a:lnTo>
                  <a:pt x="0" y="220649"/>
                </a:lnTo>
                <a:lnTo>
                  <a:pt x="4483" y="265121"/>
                </a:lnTo>
                <a:lnTo>
                  <a:pt x="17340" y="306541"/>
                </a:lnTo>
                <a:lnTo>
                  <a:pt x="37685" y="344024"/>
                </a:lnTo>
                <a:lnTo>
                  <a:pt x="64630" y="376682"/>
                </a:lnTo>
                <a:lnTo>
                  <a:pt x="97287" y="403626"/>
                </a:lnTo>
                <a:lnTo>
                  <a:pt x="134770" y="423971"/>
                </a:lnTo>
                <a:lnTo>
                  <a:pt x="176191" y="436829"/>
                </a:lnTo>
                <a:lnTo>
                  <a:pt x="220662" y="441312"/>
                </a:lnTo>
                <a:lnTo>
                  <a:pt x="265133" y="436829"/>
                </a:lnTo>
                <a:lnTo>
                  <a:pt x="306554" y="423971"/>
                </a:lnTo>
                <a:lnTo>
                  <a:pt x="344037" y="403626"/>
                </a:lnTo>
                <a:lnTo>
                  <a:pt x="376694" y="376682"/>
                </a:lnTo>
                <a:lnTo>
                  <a:pt x="403639" y="344024"/>
                </a:lnTo>
                <a:lnTo>
                  <a:pt x="423984" y="306541"/>
                </a:lnTo>
                <a:lnTo>
                  <a:pt x="436841" y="265121"/>
                </a:lnTo>
                <a:lnTo>
                  <a:pt x="441325" y="220649"/>
                </a:lnTo>
                <a:lnTo>
                  <a:pt x="436841" y="176182"/>
                </a:lnTo>
                <a:lnTo>
                  <a:pt x="423984" y="134765"/>
                </a:lnTo>
                <a:lnTo>
                  <a:pt x="403639" y="97284"/>
                </a:lnTo>
                <a:lnTo>
                  <a:pt x="376694" y="64628"/>
                </a:lnTo>
                <a:lnTo>
                  <a:pt x="344037" y="37684"/>
                </a:lnTo>
                <a:lnTo>
                  <a:pt x="306554" y="17340"/>
                </a:lnTo>
                <a:lnTo>
                  <a:pt x="265133" y="4483"/>
                </a:lnTo>
                <a:lnTo>
                  <a:pt x="220662" y="0"/>
                </a:lnTo>
                <a:close/>
              </a:path>
            </a:pathLst>
          </a:custGeom>
          <a:solidFill>
            <a:srgbClr val="ECF2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55484" y="1185910"/>
            <a:ext cx="289029" cy="283035"/>
          </a:xfrm>
          <a:custGeom>
            <a:avLst/>
            <a:gdLst/>
            <a:ahLst/>
            <a:cxnLst/>
            <a:rect l="l" t="t" r="r" b="b"/>
            <a:pathLst>
              <a:path w="441325" h="441325">
                <a:moveTo>
                  <a:pt x="220662" y="441312"/>
                </a:moveTo>
                <a:lnTo>
                  <a:pt x="265133" y="436829"/>
                </a:lnTo>
                <a:lnTo>
                  <a:pt x="306554" y="423971"/>
                </a:lnTo>
                <a:lnTo>
                  <a:pt x="344037" y="403626"/>
                </a:lnTo>
                <a:lnTo>
                  <a:pt x="376694" y="376682"/>
                </a:lnTo>
                <a:lnTo>
                  <a:pt x="403639" y="344024"/>
                </a:lnTo>
                <a:lnTo>
                  <a:pt x="423984" y="306541"/>
                </a:lnTo>
                <a:lnTo>
                  <a:pt x="436841" y="265121"/>
                </a:lnTo>
                <a:lnTo>
                  <a:pt x="441325" y="220649"/>
                </a:lnTo>
                <a:lnTo>
                  <a:pt x="436841" y="176182"/>
                </a:lnTo>
                <a:lnTo>
                  <a:pt x="423984" y="134765"/>
                </a:lnTo>
                <a:lnTo>
                  <a:pt x="403639" y="97284"/>
                </a:lnTo>
                <a:lnTo>
                  <a:pt x="376694" y="64628"/>
                </a:lnTo>
                <a:lnTo>
                  <a:pt x="344037" y="37684"/>
                </a:lnTo>
                <a:lnTo>
                  <a:pt x="306554" y="17340"/>
                </a:lnTo>
                <a:lnTo>
                  <a:pt x="265133" y="4483"/>
                </a:lnTo>
                <a:lnTo>
                  <a:pt x="220662" y="0"/>
                </a:lnTo>
                <a:lnTo>
                  <a:pt x="176191" y="4483"/>
                </a:lnTo>
                <a:lnTo>
                  <a:pt x="134770" y="17340"/>
                </a:lnTo>
                <a:lnTo>
                  <a:pt x="97287" y="37684"/>
                </a:lnTo>
                <a:lnTo>
                  <a:pt x="64630" y="64628"/>
                </a:lnTo>
                <a:lnTo>
                  <a:pt x="37685" y="97284"/>
                </a:lnTo>
                <a:lnTo>
                  <a:pt x="17340" y="134765"/>
                </a:lnTo>
                <a:lnTo>
                  <a:pt x="4483" y="176182"/>
                </a:lnTo>
                <a:lnTo>
                  <a:pt x="0" y="220649"/>
                </a:lnTo>
                <a:lnTo>
                  <a:pt x="4483" y="265121"/>
                </a:lnTo>
                <a:lnTo>
                  <a:pt x="17340" y="306541"/>
                </a:lnTo>
                <a:lnTo>
                  <a:pt x="37685" y="344024"/>
                </a:lnTo>
                <a:lnTo>
                  <a:pt x="64630" y="376682"/>
                </a:lnTo>
                <a:lnTo>
                  <a:pt x="97287" y="403626"/>
                </a:lnTo>
                <a:lnTo>
                  <a:pt x="134770" y="423971"/>
                </a:lnTo>
                <a:lnTo>
                  <a:pt x="176191" y="436829"/>
                </a:lnTo>
                <a:lnTo>
                  <a:pt x="220662" y="441312"/>
                </a:lnTo>
                <a:close/>
              </a:path>
            </a:pathLst>
          </a:custGeom>
          <a:ln w="127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55484" y="2627906"/>
            <a:ext cx="289029" cy="283035"/>
          </a:xfrm>
          <a:custGeom>
            <a:avLst/>
            <a:gdLst/>
            <a:ahLst/>
            <a:cxnLst/>
            <a:rect l="l" t="t" r="r" b="b"/>
            <a:pathLst>
              <a:path w="441325" h="441325">
                <a:moveTo>
                  <a:pt x="220662" y="0"/>
                </a:moveTo>
                <a:lnTo>
                  <a:pt x="176191" y="4483"/>
                </a:lnTo>
                <a:lnTo>
                  <a:pt x="134770" y="17340"/>
                </a:lnTo>
                <a:lnTo>
                  <a:pt x="97287" y="37684"/>
                </a:lnTo>
                <a:lnTo>
                  <a:pt x="64630" y="64628"/>
                </a:lnTo>
                <a:lnTo>
                  <a:pt x="37685" y="97284"/>
                </a:lnTo>
                <a:lnTo>
                  <a:pt x="17340" y="134765"/>
                </a:lnTo>
                <a:lnTo>
                  <a:pt x="4483" y="176182"/>
                </a:lnTo>
                <a:lnTo>
                  <a:pt x="0" y="220649"/>
                </a:lnTo>
                <a:lnTo>
                  <a:pt x="4483" y="265121"/>
                </a:lnTo>
                <a:lnTo>
                  <a:pt x="17340" y="306541"/>
                </a:lnTo>
                <a:lnTo>
                  <a:pt x="37685" y="344024"/>
                </a:lnTo>
                <a:lnTo>
                  <a:pt x="64630" y="376682"/>
                </a:lnTo>
                <a:lnTo>
                  <a:pt x="97287" y="403626"/>
                </a:lnTo>
                <a:lnTo>
                  <a:pt x="134770" y="423971"/>
                </a:lnTo>
                <a:lnTo>
                  <a:pt x="176191" y="436829"/>
                </a:lnTo>
                <a:lnTo>
                  <a:pt x="220662" y="441312"/>
                </a:lnTo>
                <a:lnTo>
                  <a:pt x="265133" y="436829"/>
                </a:lnTo>
                <a:lnTo>
                  <a:pt x="306554" y="423971"/>
                </a:lnTo>
                <a:lnTo>
                  <a:pt x="344037" y="403626"/>
                </a:lnTo>
                <a:lnTo>
                  <a:pt x="376694" y="376682"/>
                </a:lnTo>
                <a:lnTo>
                  <a:pt x="403639" y="344024"/>
                </a:lnTo>
                <a:lnTo>
                  <a:pt x="423984" y="306541"/>
                </a:lnTo>
                <a:lnTo>
                  <a:pt x="436841" y="265121"/>
                </a:lnTo>
                <a:lnTo>
                  <a:pt x="441325" y="220649"/>
                </a:lnTo>
                <a:lnTo>
                  <a:pt x="436841" y="176182"/>
                </a:lnTo>
                <a:lnTo>
                  <a:pt x="423984" y="134765"/>
                </a:lnTo>
                <a:lnTo>
                  <a:pt x="403639" y="97284"/>
                </a:lnTo>
                <a:lnTo>
                  <a:pt x="376694" y="64628"/>
                </a:lnTo>
                <a:lnTo>
                  <a:pt x="344037" y="37684"/>
                </a:lnTo>
                <a:lnTo>
                  <a:pt x="306554" y="17340"/>
                </a:lnTo>
                <a:lnTo>
                  <a:pt x="265133" y="4483"/>
                </a:lnTo>
                <a:lnTo>
                  <a:pt x="220662" y="0"/>
                </a:lnTo>
                <a:close/>
              </a:path>
            </a:pathLst>
          </a:custGeom>
          <a:solidFill>
            <a:srgbClr val="ECF2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55484" y="2627906"/>
            <a:ext cx="289029" cy="283035"/>
          </a:xfrm>
          <a:custGeom>
            <a:avLst/>
            <a:gdLst/>
            <a:ahLst/>
            <a:cxnLst/>
            <a:rect l="l" t="t" r="r" b="b"/>
            <a:pathLst>
              <a:path w="441325" h="441325">
                <a:moveTo>
                  <a:pt x="220662" y="441312"/>
                </a:moveTo>
                <a:lnTo>
                  <a:pt x="265133" y="436829"/>
                </a:lnTo>
                <a:lnTo>
                  <a:pt x="306554" y="423971"/>
                </a:lnTo>
                <a:lnTo>
                  <a:pt x="344037" y="403626"/>
                </a:lnTo>
                <a:lnTo>
                  <a:pt x="376694" y="376682"/>
                </a:lnTo>
                <a:lnTo>
                  <a:pt x="403639" y="344024"/>
                </a:lnTo>
                <a:lnTo>
                  <a:pt x="423984" y="306541"/>
                </a:lnTo>
                <a:lnTo>
                  <a:pt x="436841" y="265121"/>
                </a:lnTo>
                <a:lnTo>
                  <a:pt x="441325" y="220649"/>
                </a:lnTo>
                <a:lnTo>
                  <a:pt x="436841" y="176182"/>
                </a:lnTo>
                <a:lnTo>
                  <a:pt x="423984" y="134765"/>
                </a:lnTo>
                <a:lnTo>
                  <a:pt x="403639" y="97284"/>
                </a:lnTo>
                <a:lnTo>
                  <a:pt x="376694" y="64628"/>
                </a:lnTo>
                <a:lnTo>
                  <a:pt x="344037" y="37684"/>
                </a:lnTo>
                <a:lnTo>
                  <a:pt x="306554" y="17340"/>
                </a:lnTo>
                <a:lnTo>
                  <a:pt x="265133" y="4483"/>
                </a:lnTo>
                <a:lnTo>
                  <a:pt x="220662" y="0"/>
                </a:lnTo>
                <a:lnTo>
                  <a:pt x="176191" y="4483"/>
                </a:lnTo>
                <a:lnTo>
                  <a:pt x="134770" y="17340"/>
                </a:lnTo>
                <a:lnTo>
                  <a:pt x="97287" y="37684"/>
                </a:lnTo>
                <a:lnTo>
                  <a:pt x="64630" y="64628"/>
                </a:lnTo>
                <a:lnTo>
                  <a:pt x="37685" y="97284"/>
                </a:lnTo>
                <a:lnTo>
                  <a:pt x="17340" y="134765"/>
                </a:lnTo>
                <a:lnTo>
                  <a:pt x="4483" y="176182"/>
                </a:lnTo>
                <a:lnTo>
                  <a:pt x="0" y="220649"/>
                </a:lnTo>
                <a:lnTo>
                  <a:pt x="4483" y="265121"/>
                </a:lnTo>
                <a:lnTo>
                  <a:pt x="17340" y="306541"/>
                </a:lnTo>
                <a:lnTo>
                  <a:pt x="37685" y="344024"/>
                </a:lnTo>
                <a:lnTo>
                  <a:pt x="64630" y="376682"/>
                </a:lnTo>
                <a:lnTo>
                  <a:pt x="97287" y="403626"/>
                </a:lnTo>
                <a:lnTo>
                  <a:pt x="134770" y="423971"/>
                </a:lnTo>
                <a:lnTo>
                  <a:pt x="176191" y="436829"/>
                </a:lnTo>
                <a:lnTo>
                  <a:pt x="220662" y="441312"/>
                </a:lnTo>
                <a:close/>
              </a:path>
            </a:pathLst>
          </a:custGeom>
          <a:ln w="127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20873" y="894043"/>
            <a:ext cx="158251" cy="1731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43307" y="4798146"/>
            <a:ext cx="297346" cy="2911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11706" y="1240855"/>
            <a:ext cx="176744" cy="173486"/>
          </a:xfrm>
          <a:custGeom>
            <a:avLst/>
            <a:gdLst/>
            <a:ahLst/>
            <a:cxnLst/>
            <a:rect l="l" t="t" r="r" b="b"/>
            <a:pathLst>
              <a:path w="269875" h="270510">
                <a:moveTo>
                  <a:pt x="131757" y="0"/>
                </a:moveTo>
                <a:lnTo>
                  <a:pt x="80379" y="11571"/>
                </a:lnTo>
                <a:lnTo>
                  <a:pt x="37252" y="41813"/>
                </a:lnTo>
                <a:lnTo>
                  <a:pt x="9107" y="86323"/>
                </a:lnTo>
                <a:lnTo>
                  <a:pt x="0" y="138202"/>
                </a:lnTo>
                <a:lnTo>
                  <a:pt x="3208" y="164272"/>
                </a:lnTo>
                <a:lnTo>
                  <a:pt x="24680" y="212798"/>
                </a:lnTo>
                <a:lnTo>
                  <a:pt x="62518" y="248871"/>
                </a:lnTo>
                <a:lnTo>
                  <a:pt x="98293" y="264860"/>
                </a:lnTo>
                <a:lnTo>
                  <a:pt x="135027" y="270003"/>
                </a:lnTo>
                <a:lnTo>
                  <a:pt x="148923" y="269275"/>
                </a:lnTo>
                <a:lnTo>
                  <a:pt x="162712" y="267095"/>
                </a:lnTo>
                <a:lnTo>
                  <a:pt x="176299" y="263467"/>
                </a:lnTo>
                <a:lnTo>
                  <a:pt x="178480" y="262634"/>
                </a:lnTo>
                <a:lnTo>
                  <a:pt x="138029" y="262634"/>
                </a:lnTo>
                <a:lnTo>
                  <a:pt x="113261" y="260777"/>
                </a:lnTo>
                <a:lnTo>
                  <a:pt x="88977" y="254014"/>
                </a:lnTo>
                <a:lnTo>
                  <a:pt x="46304" y="226757"/>
                </a:lnTo>
                <a:lnTo>
                  <a:pt x="18330" y="186596"/>
                </a:lnTo>
                <a:lnTo>
                  <a:pt x="7421" y="138882"/>
                </a:lnTo>
                <a:lnTo>
                  <a:pt x="15940" y="88965"/>
                </a:lnTo>
                <a:lnTo>
                  <a:pt x="43204" y="46299"/>
                </a:lnTo>
                <a:lnTo>
                  <a:pt x="83367" y="18329"/>
                </a:lnTo>
                <a:lnTo>
                  <a:pt x="131079" y="7420"/>
                </a:lnTo>
                <a:lnTo>
                  <a:pt x="177570" y="7420"/>
                </a:lnTo>
                <a:lnTo>
                  <a:pt x="157950" y="1961"/>
                </a:lnTo>
                <a:lnTo>
                  <a:pt x="131757" y="0"/>
                </a:lnTo>
                <a:close/>
              </a:path>
              <a:path w="269875" h="270510">
                <a:moveTo>
                  <a:pt x="249835" y="67197"/>
                </a:moveTo>
                <a:lnTo>
                  <a:pt x="246292" y="69153"/>
                </a:lnTo>
                <a:lnTo>
                  <a:pt x="245657" y="71388"/>
                </a:lnTo>
                <a:lnTo>
                  <a:pt x="246635" y="73153"/>
                </a:lnTo>
                <a:lnTo>
                  <a:pt x="257452" y="99037"/>
                </a:lnTo>
                <a:lnTo>
                  <a:pt x="262332" y="126266"/>
                </a:lnTo>
                <a:lnTo>
                  <a:pt x="261212" y="153897"/>
                </a:lnTo>
                <a:lnTo>
                  <a:pt x="254026" y="180989"/>
                </a:lnTo>
                <a:lnTo>
                  <a:pt x="227403" y="223092"/>
                </a:lnTo>
                <a:lnTo>
                  <a:pt x="186615" y="251690"/>
                </a:lnTo>
                <a:lnTo>
                  <a:pt x="138029" y="262634"/>
                </a:lnTo>
                <a:lnTo>
                  <a:pt x="178480" y="262634"/>
                </a:lnTo>
                <a:lnTo>
                  <a:pt x="212805" y="245286"/>
                </a:lnTo>
                <a:lnTo>
                  <a:pt x="248878" y="207448"/>
                </a:lnTo>
                <a:lnTo>
                  <a:pt x="268459" y="154987"/>
                </a:lnTo>
                <a:lnTo>
                  <a:pt x="269646" y="125768"/>
                </a:lnTo>
                <a:lnTo>
                  <a:pt x="264486" y="96975"/>
                </a:lnTo>
                <a:lnTo>
                  <a:pt x="253049" y="69610"/>
                </a:lnTo>
                <a:lnTo>
                  <a:pt x="252071" y="67844"/>
                </a:lnTo>
                <a:lnTo>
                  <a:pt x="249835" y="67197"/>
                </a:lnTo>
                <a:close/>
              </a:path>
              <a:path w="269875" h="270510">
                <a:moveTo>
                  <a:pt x="177570" y="7420"/>
                </a:moveTo>
                <a:lnTo>
                  <a:pt x="131079" y="7420"/>
                </a:lnTo>
                <a:lnTo>
                  <a:pt x="180989" y="15940"/>
                </a:lnTo>
                <a:lnTo>
                  <a:pt x="185929" y="17845"/>
                </a:lnTo>
                <a:lnTo>
                  <a:pt x="190768" y="20067"/>
                </a:lnTo>
                <a:lnTo>
                  <a:pt x="197169" y="23496"/>
                </a:lnTo>
                <a:lnTo>
                  <a:pt x="199391" y="22823"/>
                </a:lnTo>
                <a:lnTo>
                  <a:pt x="201296" y="19254"/>
                </a:lnTo>
                <a:lnTo>
                  <a:pt x="200623" y="17044"/>
                </a:lnTo>
                <a:lnTo>
                  <a:pt x="193968" y="13476"/>
                </a:lnTo>
                <a:lnTo>
                  <a:pt x="188850" y="11126"/>
                </a:lnTo>
                <a:lnTo>
                  <a:pt x="183630" y="9107"/>
                </a:lnTo>
                <a:lnTo>
                  <a:pt x="177570" y="742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40359" y="1241876"/>
            <a:ext cx="147405" cy="1440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19937" y="2671576"/>
            <a:ext cx="160126" cy="17259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13972" y="2731308"/>
            <a:ext cx="172170" cy="0"/>
          </a:xfrm>
          <a:custGeom>
            <a:avLst/>
            <a:gdLst/>
            <a:ahLst/>
            <a:cxnLst/>
            <a:rect l="l" t="t" r="r" b="b"/>
            <a:pathLst>
              <a:path w="262890">
                <a:moveTo>
                  <a:pt x="0" y="0"/>
                </a:moveTo>
                <a:lnTo>
                  <a:pt x="262712" y="0"/>
                </a:lnTo>
              </a:path>
            </a:pathLst>
          </a:custGeom>
          <a:ln w="381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13973" y="2717870"/>
            <a:ext cx="2495" cy="12217"/>
          </a:xfrm>
          <a:custGeom>
            <a:avLst/>
            <a:gdLst/>
            <a:ahLst/>
            <a:cxnLst/>
            <a:rect l="l" t="t" r="r" b="b"/>
            <a:pathLst>
              <a:path w="3809" h="19050">
                <a:moveTo>
                  <a:pt x="0" y="19050"/>
                </a:moveTo>
                <a:lnTo>
                  <a:pt x="3632" y="19050"/>
                </a:lnTo>
                <a:lnTo>
                  <a:pt x="3632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13972" y="2716648"/>
            <a:ext cx="172170" cy="0"/>
          </a:xfrm>
          <a:custGeom>
            <a:avLst/>
            <a:gdLst/>
            <a:ahLst/>
            <a:cxnLst/>
            <a:rect l="l" t="t" r="r" b="b"/>
            <a:pathLst>
              <a:path w="262890">
                <a:moveTo>
                  <a:pt x="0" y="0"/>
                </a:moveTo>
                <a:lnTo>
                  <a:pt x="262712" y="0"/>
                </a:lnTo>
              </a:path>
            </a:pathLst>
          </a:custGeom>
          <a:ln w="380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11588" y="2713160"/>
            <a:ext cx="177160" cy="21584"/>
          </a:xfrm>
          <a:custGeom>
            <a:avLst/>
            <a:gdLst/>
            <a:ahLst/>
            <a:cxnLst/>
            <a:rect l="l" t="t" r="r" b="b"/>
            <a:pathLst>
              <a:path w="270509" h="33654">
                <a:moveTo>
                  <a:pt x="268351" y="0"/>
                </a:moveTo>
                <a:lnTo>
                  <a:pt x="1600" y="0"/>
                </a:lnTo>
                <a:lnTo>
                  <a:pt x="0" y="1600"/>
                </a:lnTo>
                <a:lnTo>
                  <a:pt x="0" y="31584"/>
                </a:lnTo>
                <a:lnTo>
                  <a:pt x="1600" y="33223"/>
                </a:lnTo>
                <a:lnTo>
                  <a:pt x="268351" y="33223"/>
                </a:lnTo>
                <a:lnTo>
                  <a:pt x="270002" y="31584"/>
                </a:lnTo>
                <a:lnTo>
                  <a:pt x="270002" y="25933"/>
                </a:lnTo>
                <a:lnTo>
                  <a:pt x="7277" y="25933"/>
                </a:lnTo>
                <a:lnTo>
                  <a:pt x="7277" y="7277"/>
                </a:lnTo>
                <a:lnTo>
                  <a:pt x="53816" y="7277"/>
                </a:lnTo>
                <a:lnTo>
                  <a:pt x="59334" y="3644"/>
                </a:lnTo>
                <a:lnTo>
                  <a:pt x="270002" y="3644"/>
                </a:lnTo>
                <a:lnTo>
                  <a:pt x="270002" y="1600"/>
                </a:lnTo>
                <a:lnTo>
                  <a:pt x="268351" y="0"/>
                </a:lnTo>
                <a:close/>
              </a:path>
              <a:path w="270509" h="33654">
                <a:moveTo>
                  <a:pt x="270002" y="3644"/>
                </a:moveTo>
                <a:lnTo>
                  <a:pt x="209854" y="3644"/>
                </a:lnTo>
                <a:lnTo>
                  <a:pt x="215410" y="7277"/>
                </a:lnTo>
                <a:lnTo>
                  <a:pt x="262712" y="7277"/>
                </a:lnTo>
                <a:lnTo>
                  <a:pt x="262712" y="25933"/>
                </a:lnTo>
                <a:lnTo>
                  <a:pt x="270002" y="25933"/>
                </a:lnTo>
                <a:lnTo>
                  <a:pt x="270002" y="3644"/>
                </a:lnTo>
                <a:close/>
              </a:path>
              <a:path w="270509" h="33654">
                <a:moveTo>
                  <a:pt x="209854" y="3644"/>
                </a:moveTo>
                <a:lnTo>
                  <a:pt x="59334" y="3644"/>
                </a:lnTo>
                <a:lnTo>
                  <a:pt x="53797" y="7289"/>
                </a:lnTo>
                <a:lnTo>
                  <a:pt x="215430" y="7289"/>
                </a:lnTo>
                <a:lnTo>
                  <a:pt x="209854" y="3644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11352" y="5873482"/>
            <a:ext cx="177160" cy="0"/>
          </a:xfrm>
          <a:custGeom>
            <a:avLst/>
            <a:gdLst/>
            <a:ahLst/>
            <a:cxnLst/>
            <a:rect l="l" t="t" r="r" b="b"/>
            <a:pathLst>
              <a:path w="270509">
                <a:moveTo>
                  <a:pt x="0" y="0"/>
                </a:moveTo>
                <a:lnTo>
                  <a:pt x="269989" y="0"/>
                </a:lnTo>
              </a:path>
            </a:pathLst>
          </a:custGeom>
          <a:ln w="7277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26459" y="5702980"/>
            <a:ext cx="145186" cy="17293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719812" y="137727"/>
            <a:ext cx="1984993" cy="162214"/>
          </a:xfrm>
          <a:prstGeom prst="rect">
            <a:avLst/>
          </a:prstGeom>
        </p:spPr>
        <p:txBody>
          <a:bodyPr vert="horz" wrap="square" lIns="0" tIns="8245" rIns="0" bIns="0" rtlCol="0">
            <a:spAutoFit/>
          </a:bodyPr>
          <a:lstStyle/>
          <a:p>
            <a:pPr marL="8245">
              <a:spcBef>
                <a:spcPts val="65"/>
              </a:spcBef>
            </a:pPr>
            <a:r>
              <a:rPr lang="ru-RU" sz="1000" b="1" spc="-52" dirty="0" smtClean="0">
                <a:solidFill>
                  <a:srgbClr val="0067AC"/>
                </a:solidFill>
                <a:latin typeface="+mj-lt"/>
                <a:cs typeface="Arial"/>
              </a:rPr>
              <a:t>РЕГИОНАЛЬНЫЙ ПРОЕКТ</a:t>
            </a:r>
            <a:endParaRPr sz="1000" b="1" dirty="0">
              <a:latin typeface="+mj-lt"/>
              <a:cs typeface="Arial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754563" y="777564"/>
            <a:ext cx="4053475" cy="0"/>
          </a:xfrm>
          <a:custGeom>
            <a:avLst/>
            <a:gdLst/>
            <a:ahLst/>
            <a:cxnLst/>
            <a:rect l="l" t="t" r="r" b="b"/>
            <a:pathLst>
              <a:path w="6189345">
                <a:moveTo>
                  <a:pt x="0" y="0"/>
                </a:moveTo>
                <a:lnTo>
                  <a:pt x="6188798" y="0"/>
                </a:lnTo>
              </a:path>
            </a:pathLst>
          </a:custGeom>
          <a:ln w="127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21293" y="587304"/>
            <a:ext cx="33270" cy="3258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677644" y="340727"/>
            <a:ext cx="4078468" cy="726471"/>
          </a:xfrm>
          <a:prstGeom prst="rect">
            <a:avLst/>
          </a:prstGeom>
        </p:spPr>
        <p:txBody>
          <a:bodyPr vert="horz" wrap="square" lIns="0" tIns="8245" rIns="0" bIns="0" rtlCol="0">
            <a:spAutoFit/>
          </a:bodyPr>
          <a:lstStyle/>
          <a:p>
            <a:pPr marL="8245" marR="3298">
              <a:spcBef>
                <a:spcPts val="65"/>
              </a:spcBef>
            </a:pPr>
            <a:r>
              <a:rPr lang="ru-RU" sz="1200" b="1" dirty="0" smtClean="0">
                <a:solidFill>
                  <a:srgbClr val="3264D4"/>
                </a:solidFill>
                <a:latin typeface="+mj-lt"/>
              </a:rPr>
              <a:t>«</a:t>
            </a:r>
            <a:r>
              <a:rPr lang="ru-RU" sz="1200" b="1" dirty="0">
                <a:solidFill>
                  <a:srgbClr val="3264D4"/>
                </a:solidFill>
                <a:latin typeface="+mj-lt"/>
              </a:rPr>
              <a:t>Поддержка занятости и повышения эффективности рынка труда для обеспечения роста производительности труда</a:t>
            </a:r>
            <a:r>
              <a:rPr lang="ru-RU" sz="1200" b="1" dirty="0" smtClean="0">
                <a:solidFill>
                  <a:srgbClr val="3264D4"/>
                </a:solidFill>
                <a:latin typeface="+mj-lt"/>
              </a:rPr>
              <a:t>»</a:t>
            </a:r>
          </a:p>
          <a:p>
            <a:pPr marL="8245" marR="3298">
              <a:spcBef>
                <a:spcPts val="65"/>
              </a:spcBef>
            </a:pPr>
            <a:endParaRPr lang="ru-RU" sz="1050" b="1" dirty="0">
              <a:solidFill>
                <a:srgbClr val="3264D4"/>
              </a:solidFill>
            </a:endParaRPr>
          </a:p>
          <a:p>
            <a:pPr marL="8245" marR="3298">
              <a:spcBef>
                <a:spcPts val="65"/>
              </a:spcBef>
            </a:pPr>
            <a:endParaRPr sz="1050" b="1" dirty="0">
              <a:latin typeface="Calibri" panose="020F0502020204030204" pitchFamily="34" charset="0"/>
              <a:cs typeface="Arial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139567" y="165536"/>
            <a:ext cx="511153" cy="50055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53833" y="3824852"/>
            <a:ext cx="289029" cy="283035"/>
          </a:xfrm>
          <a:custGeom>
            <a:avLst/>
            <a:gdLst/>
            <a:ahLst/>
            <a:cxnLst/>
            <a:rect l="l" t="t" r="r" b="b"/>
            <a:pathLst>
              <a:path w="441325" h="441325">
                <a:moveTo>
                  <a:pt x="220662" y="0"/>
                </a:moveTo>
                <a:lnTo>
                  <a:pt x="176191" y="4483"/>
                </a:lnTo>
                <a:lnTo>
                  <a:pt x="134770" y="17340"/>
                </a:lnTo>
                <a:lnTo>
                  <a:pt x="97287" y="37684"/>
                </a:lnTo>
                <a:lnTo>
                  <a:pt x="64630" y="64628"/>
                </a:lnTo>
                <a:lnTo>
                  <a:pt x="37685" y="97284"/>
                </a:lnTo>
                <a:lnTo>
                  <a:pt x="17340" y="134765"/>
                </a:lnTo>
                <a:lnTo>
                  <a:pt x="4483" y="176182"/>
                </a:lnTo>
                <a:lnTo>
                  <a:pt x="0" y="220649"/>
                </a:lnTo>
                <a:lnTo>
                  <a:pt x="4483" y="265121"/>
                </a:lnTo>
                <a:lnTo>
                  <a:pt x="17340" y="306541"/>
                </a:lnTo>
                <a:lnTo>
                  <a:pt x="37685" y="344024"/>
                </a:lnTo>
                <a:lnTo>
                  <a:pt x="64630" y="376682"/>
                </a:lnTo>
                <a:lnTo>
                  <a:pt x="97287" y="403626"/>
                </a:lnTo>
                <a:lnTo>
                  <a:pt x="134770" y="423971"/>
                </a:lnTo>
                <a:lnTo>
                  <a:pt x="176191" y="436829"/>
                </a:lnTo>
                <a:lnTo>
                  <a:pt x="220662" y="441312"/>
                </a:lnTo>
                <a:lnTo>
                  <a:pt x="265133" y="436829"/>
                </a:lnTo>
                <a:lnTo>
                  <a:pt x="306554" y="423971"/>
                </a:lnTo>
                <a:lnTo>
                  <a:pt x="344037" y="403626"/>
                </a:lnTo>
                <a:lnTo>
                  <a:pt x="376694" y="376682"/>
                </a:lnTo>
                <a:lnTo>
                  <a:pt x="403639" y="344024"/>
                </a:lnTo>
                <a:lnTo>
                  <a:pt x="423984" y="306541"/>
                </a:lnTo>
                <a:lnTo>
                  <a:pt x="436841" y="265121"/>
                </a:lnTo>
                <a:lnTo>
                  <a:pt x="441325" y="220649"/>
                </a:lnTo>
                <a:lnTo>
                  <a:pt x="436841" y="176182"/>
                </a:lnTo>
                <a:lnTo>
                  <a:pt x="423984" y="134765"/>
                </a:lnTo>
                <a:lnTo>
                  <a:pt x="403639" y="97284"/>
                </a:lnTo>
                <a:lnTo>
                  <a:pt x="376694" y="64628"/>
                </a:lnTo>
                <a:lnTo>
                  <a:pt x="344037" y="37684"/>
                </a:lnTo>
                <a:lnTo>
                  <a:pt x="306554" y="17340"/>
                </a:lnTo>
                <a:lnTo>
                  <a:pt x="265133" y="4483"/>
                </a:lnTo>
                <a:lnTo>
                  <a:pt x="2206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53833" y="3824852"/>
            <a:ext cx="289029" cy="283035"/>
          </a:xfrm>
          <a:custGeom>
            <a:avLst/>
            <a:gdLst/>
            <a:ahLst/>
            <a:cxnLst/>
            <a:rect l="l" t="t" r="r" b="b"/>
            <a:pathLst>
              <a:path w="441325" h="441325">
                <a:moveTo>
                  <a:pt x="220662" y="441312"/>
                </a:moveTo>
                <a:lnTo>
                  <a:pt x="265133" y="436829"/>
                </a:lnTo>
                <a:lnTo>
                  <a:pt x="306554" y="423971"/>
                </a:lnTo>
                <a:lnTo>
                  <a:pt x="344037" y="403626"/>
                </a:lnTo>
                <a:lnTo>
                  <a:pt x="376694" y="376682"/>
                </a:lnTo>
                <a:lnTo>
                  <a:pt x="403639" y="344024"/>
                </a:lnTo>
                <a:lnTo>
                  <a:pt x="423984" y="306541"/>
                </a:lnTo>
                <a:lnTo>
                  <a:pt x="436841" y="265121"/>
                </a:lnTo>
                <a:lnTo>
                  <a:pt x="441325" y="220649"/>
                </a:lnTo>
                <a:lnTo>
                  <a:pt x="436841" y="176182"/>
                </a:lnTo>
                <a:lnTo>
                  <a:pt x="423984" y="134765"/>
                </a:lnTo>
                <a:lnTo>
                  <a:pt x="403639" y="97284"/>
                </a:lnTo>
                <a:lnTo>
                  <a:pt x="376694" y="64628"/>
                </a:lnTo>
                <a:lnTo>
                  <a:pt x="344037" y="37684"/>
                </a:lnTo>
                <a:lnTo>
                  <a:pt x="306554" y="17340"/>
                </a:lnTo>
                <a:lnTo>
                  <a:pt x="265133" y="4483"/>
                </a:lnTo>
                <a:lnTo>
                  <a:pt x="220662" y="0"/>
                </a:lnTo>
                <a:lnTo>
                  <a:pt x="176191" y="4483"/>
                </a:lnTo>
                <a:lnTo>
                  <a:pt x="134770" y="17340"/>
                </a:lnTo>
                <a:lnTo>
                  <a:pt x="97287" y="37684"/>
                </a:lnTo>
                <a:lnTo>
                  <a:pt x="64630" y="64628"/>
                </a:lnTo>
                <a:lnTo>
                  <a:pt x="37685" y="97284"/>
                </a:lnTo>
                <a:lnTo>
                  <a:pt x="17340" y="134765"/>
                </a:lnTo>
                <a:lnTo>
                  <a:pt x="4483" y="176182"/>
                </a:lnTo>
                <a:lnTo>
                  <a:pt x="0" y="220649"/>
                </a:lnTo>
                <a:lnTo>
                  <a:pt x="4483" y="265121"/>
                </a:lnTo>
                <a:lnTo>
                  <a:pt x="17340" y="306541"/>
                </a:lnTo>
                <a:lnTo>
                  <a:pt x="37685" y="344024"/>
                </a:lnTo>
                <a:lnTo>
                  <a:pt x="64630" y="376682"/>
                </a:lnTo>
                <a:lnTo>
                  <a:pt x="97287" y="403626"/>
                </a:lnTo>
                <a:lnTo>
                  <a:pt x="134770" y="423971"/>
                </a:lnTo>
                <a:lnTo>
                  <a:pt x="176191" y="436829"/>
                </a:lnTo>
                <a:lnTo>
                  <a:pt x="220662" y="441312"/>
                </a:lnTo>
                <a:close/>
              </a:path>
            </a:pathLst>
          </a:custGeom>
          <a:ln w="127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53833" y="4338002"/>
            <a:ext cx="289029" cy="283035"/>
          </a:xfrm>
          <a:custGeom>
            <a:avLst/>
            <a:gdLst/>
            <a:ahLst/>
            <a:cxnLst/>
            <a:rect l="l" t="t" r="r" b="b"/>
            <a:pathLst>
              <a:path w="441325" h="441325">
                <a:moveTo>
                  <a:pt x="220662" y="0"/>
                </a:moveTo>
                <a:lnTo>
                  <a:pt x="176191" y="4483"/>
                </a:lnTo>
                <a:lnTo>
                  <a:pt x="134770" y="17340"/>
                </a:lnTo>
                <a:lnTo>
                  <a:pt x="97287" y="37684"/>
                </a:lnTo>
                <a:lnTo>
                  <a:pt x="64630" y="64628"/>
                </a:lnTo>
                <a:lnTo>
                  <a:pt x="37685" y="97284"/>
                </a:lnTo>
                <a:lnTo>
                  <a:pt x="17340" y="134765"/>
                </a:lnTo>
                <a:lnTo>
                  <a:pt x="4483" y="176182"/>
                </a:lnTo>
                <a:lnTo>
                  <a:pt x="0" y="220649"/>
                </a:lnTo>
                <a:lnTo>
                  <a:pt x="4483" y="265121"/>
                </a:lnTo>
                <a:lnTo>
                  <a:pt x="17340" y="306541"/>
                </a:lnTo>
                <a:lnTo>
                  <a:pt x="37685" y="344024"/>
                </a:lnTo>
                <a:lnTo>
                  <a:pt x="64630" y="376682"/>
                </a:lnTo>
                <a:lnTo>
                  <a:pt x="97287" y="403626"/>
                </a:lnTo>
                <a:lnTo>
                  <a:pt x="134770" y="423971"/>
                </a:lnTo>
                <a:lnTo>
                  <a:pt x="176191" y="436829"/>
                </a:lnTo>
                <a:lnTo>
                  <a:pt x="220662" y="441312"/>
                </a:lnTo>
                <a:lnTo>
                  <a:pt x="265133" y="436829"/>
                </a:lnTo>
                <a:lnTo>
                  <a:pt x="306554" y="423971"/>
                </a:lnTo>
                <a:lnTo>
                  <a:pt x="344037" y="403626"/>
                </a:lnTo>
                <a:lnTo>
                  <a:pt x="376694" y="376682"/>
                </a:lnTo>
                <a:lnTo>
                  <a:pt x="403639" y="344024"/>
                </a:lnTo>
                <a:lnTo>
                  <a:pt x="423984" y="306541"/>
                </a:lnTo>
                <a:lnTo>
                  <a:pt x="436841" y="265121"/>
                </a:lnTo>
                <a:lnTo>
                  <a:pt x="441325" y="220649"/>
                </a:lnTo>
                <a:lnTo>
                  <a:pt x="436841" y="176182"/>
                </a:lnTo>
                <a:lnTo>
                  <a:pt x="423984" y="134765"/>
                </a:lnTo>
                <a:lnTo>
                  <a:pt x="403639" y="97284"/>
                </a:lnTo>
                <a:lnTo>
                  <a:pt x="376694" y="64628"/>
                </a:lnTo>
                <a:lnTo>
                  <a:pt x="344037" y="37684"/>
                </a:lnTo>
                <a:lnTo>
                  <a:pt x="306554" y="17340"/>
                </a:lnTo>
                <a:lnTo>
                  <a:pt x="265133" y="4483"/>
                </a:lnTo>
                <a:lnTo>
                  <a:pt x="2206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53833" y="4338002"/>
            <a:ext cx="289029" cy="283035"/>
          </a:xfrm>
          <a:custGeom>
            <a:avLst/>
            <a:gdLst/>
            <a:ahLst/>
            <a:cxnLst/>
            <a:rect l="l" t="t" r="r" b="b"/>
            <a:pathLst>
              <a:path w="441325" h="441325">
                <a:moveTo>
                  <a:pt x="220662" y="441312"/>
                </a:moveTo>
                <a:lnTo>
                  <a:pt x="265133" y="436829"/>
                </a:lnTo>
                <a:lnTo>
                  <a:pt x="306554" y="423971"/>
                </a:lnTo>
                <a:lnTo>
                  <a:pt x="344037" y="403626"/>
                </a:lnTo>
                <a:lnTo>
                  <a:pt x="376694" y="376682"/>
                </a:lnTo>
                <a:lnTo>
                  <a:pt x="403639" y="344024"/>
                </a:lnTo>
                <a:lnTo>
                  <a:pt x="423984" y="306541"/>
                </a:lnTo>
                <a:lnTo>
                  <a:pt x="436841" y="265121"/>
                </a:lnTo>
                <a:lnTo>
                  <a:pt x="441325" y="220649"/>
                </a:lnTo>
                <a:lnTo>
                  <a:pt x="436841" y="176182"/>
                </a:lnTo>
                <a:lnTo>
                  <a:pt x="423984" y="134765"/>
                </a:lnTo>
                <a:lnTo>
                  <a:pt x="403639" y="97284"/>
                </a:lnTo>
                <a:lnTo>
                  <a:pt x="376694" y="64628"/>
                </a:lnTo>
                <a:lnTo>
                  <a:pt x="344037" y="37684"/>
                </a:lnTo>
                <a:lnTo>
                  <a:pt x="306554" y="17340"/>
                </a:lnTo>
                <a:lnTo>
                  <a:pt x="265133" y="4483"/>
                </a:lnTo>
                <a:lnTo>
                  <a:pt x="220662" y="0"/>
                </a:lnTo>
                <a:lnTo>
                  <a:pt x="176191" y="4483"/>
                </a:lnTo>
                <a:lnTo>
                  <a:pt x="134770" y="17340"/>
                </a:lnTo>
                <a:lnTo>
                  <a:pt x="97287" y="37684"/>
                </a:lnTo>
                <a:lnTo>
                  <a:pt x="64630" y="64628"/>
                </a:lnTo>
                <a:lnTo>
                  <a:pt x="37685" y="97284"/>
                </a:lnTo>
                <a:lnTo>
                  <a:pt x="17340" y="134765"/>
                </a:lnTo>
                <a:lnTo>
                  <a:pt x="4483" y="176182"/>
                </a:lnTo>
                <a:lnTo>
                  <a:pt x="0" y="220649"/>
                </a:lnTo>
                <a:lnTo>
                  <a:pt x="4483" y="265121"/>
                </a:lnTo>
                <a:lnTo>
                  <a:pt x="17340" y="306541"/>
                </a:lnTo>
                <a:lnTo>
                  <a:pt x="37685" y="344024"/>
                </a:lnTo>
                <a:lnTo>
                  <a:pt x="64630" y="376682"/>
                </a:lnTo>
                <a:lnTo>
                  <a:pt x="97287" y="403626"/>
                </a:lnTo>
                <a:lnTo>
                  <a:pt x="134770" y="423971"/>
                </a:lnTo>
                <a:lnTo>
                  <a:pt x="176191" y="436829"/>
                </a:lnTo>
                <a:lnTo>
                  <a:pt x="220662" y="441312"/>
                </a:lnTo>
                <a:close/>
              </a:path>
            </a:pathLst>
          </a:custGeom>
          <a:ln w="127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53833" y="3310080"/>
            <a:ext cx="289029" cy="283035"/>
          </a:xfrm>
          <a:custGeom>
            <a:avLst/>
            <a:gdLst/>
            <a:ahLst/>
            <a:cxnLst/>
            <a:rect l="l" t="t" r="r" b="b"/>
            <a:pathLst>
              <a:path w="441325" h="441325">
                <a:moveTo>
                  <a:pt x="220662" y="0"/>
                </a:moveTo>
                <a:lnTo>
                  <a:pt x="176191" y="4483"/>
                </a:lnTo>
                <a:lnTo>
                  <a:pt x="134770" y="17340"/>
                </a:lnTo>
                <a:lnTo>
                  <a:pt x="97287" y="37684"/>
                </a:lnTo>
                <a:lnTo>
                  <a:pt x="64630" y="64628"/>
                </a:lnTo>
                <a:lnTo>
                  <a:pt x="37685" y="97284"/>
                </a:lnTo>
                <a:lnTo>
                  <a:pt x="17340" y="134765"/>
                </a:lnTo>
                <a:lnTo>
                  <a:pt x="4483" y="176182"/>
                </a:lnTo>
                <a:lnTo>
                  <a:pt x="0" y="220649"/>
                </a:lnTo>
                <a:lnTo>
                  <a:pt x="4483" y="265121"/>
                </a:lnTo>
                <a:lnTo>
                  <a:pt x="17340" y="306541"/>
                </a:lnTo>
                <a:lnTo>
                  <a:pt x="37685" y="344024"/>
                </a:lnTo>
                <a:lnTo>
                  <a:pt x="64630" y="376682"/>
                </a:lnTo>
                <a:lnTo>
                  <a:pt x="97287" y="403626"/>
                </a:lnTo>
                <a:lnTo>
                  <a:pt x="134770" y="423971"/>
                </a:lnTo>
                <a:lnTo>
                  <a:pt x="176191" y="436829"/>
                </a:lnTo>
                <a:lnTo>
                  <a:pt x="220662" y="441312"/>
                </a:lnTo>
                <a:lnTo>
                  <a:pt x="265133" y="436829"/>
                </a:lnTo>
                <a:lnTo>
                  <a:pt x="306554" y="423971"/>
                </a:lnTo>
                <a:lnTo>
                  <a:pt x="344037" y="403626"/>
                </a:lnTo>
                <a:lnTo>
                  <a:pt x="376694" y="376682"/>
                </a:lnTo>
                <a:lnTo>
                  <a:pt x="403639" y="344024"/>
                </a:lnTo>
                <a:lnTo>
                  <a:pt x="423984" y="306541"/>
                </a:lnTo>
                <a:lnTo>
                  <a:pt x="436841" y="265121"/>
                </a:lnTo>
                <a:lnTo>
                  <a:pt x="441325" y="220649"/>
                </a:lnTo>
                <a:lnTo>
                  <a:pt x="436841" y="176182"/>
                </a:lnTo>
                <a:lnTo>
                  <a:pt x="423984" y="134765"/>
                </a:lnTo>
                <a:lnTo>
                  <a:pt x="403639" y="97284"/>
                </a:lnTo>
                <a:lnTo>
                  <a:pt x="376694" y="64628"/>
                </a:lnTo>
                <a:lnTo>
                  <a:pt x="344037" y="37684"/>
                </a:lnTo>
                <a:lnTo>
                  <a:pt x="306554" y="17340"/>
                </a:lnTo>
                <a:lnTo>
                  <a:pt x="265133" y="4483"/>
                </a:lnTo>
                <a:lnTo>
                  <a:pt x="2206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53833" y="3310080"/>
            <a:ext cx="289029" cy="283035"/>
          </a:xfrm>
          <a:custGeom>
            <a:avLst/>
            <a:gdLst/>
            <a:ahLst/>
            <a:cxnLst/>
            <a:rect l="l" t="t" r="r" b="b"/>
            <a:pathLst>
              <a:path w="441325" h="441325">
                <a:moveTo>
                  <a:pt x="220662" y="441312"/>
                </a:moveTo>
                <a:lnTo>
                  <a:pt x="265133" y="436829"/>
                </a:lnTo>
                <a:lnTo>
                  <a:pt x="306554" y="423971"/>
                </a:lnTo>
                <a:lnTo>
                  <a:pt x="344037" y="403626"/>
                </a:lnTo>
                <a:lnTo>
                  <a:pt x="376694" y="376682"/>
                </a:lnTo>
                <a:lnTo>
                  <a:pt x="403639" y="344024"/>
                </a:lnTo>
                <a:lnTo>
                  <a:pt x="423984" y="306541"/>
                </a:lnTo>
                <a:lnTo>
                  <a:pt x="436841" y="265121"/>
                </a:lnTo>
                <a:lnTo>
                  <a:pt x="441325" y="220649"/>
                </a:lnTo>
                <a:lnTo>
                  <a:pt x="436841" y="176182"/>
                </a:lnTo>
                <a:lnTo>
                  <a:pt x="423984" y="134765"/>
                </a:lnTo>
                <a:lnTo>
                  <a:pt x="403639" y="97284"/>
                </a:lnTo>
                <a:lnTo>
                  <a:pt x="376694" y="64628"/>
                </a:lnTo>
                <a:lnTo>
                  <a:pt x="344037" y="37684"/>
                </a:lnTo>
                <a:lnTo>
                  <a:pt x="306554" y="17340"/>
                </a:lnTo>
                <a:lnTo>
                  <a:pt x="265133" y="4483"/>
                </a:lnTo>
                <a:lnTo>
                  <a:pt x="220662" y="0"/>
                </a:lnTo>
                <a:lnTo>
                  <a:pt x="176191" y="4483"/>
                </a:lnTo>
                <a:lnTo>
                  <a:pt x="134770" y="17340"/>
                </a:lnTo>
                <a:lnTo>
                  <a:pt x="97287" y="37684"/>
                </a:lnTo>
                <a:lnTo>
                  <a:pt x="64630" y="64628"/>
                </a:lnTo>
                <a:lnTo>
                  <a:pt x="37685" y="97284"/>
                </a:lnTo>
                <a:lnTo>
                  <a:pt x="17340" y="134765"/>
                </a:lnTo>
                <a:lnTo>
                  <a:pt x="4483" y="176182"/>
                </a:lnTo>
                <a:lnTo>
                  <a:pt x="0" y="220649"/>
                </a:lnTo>
                <a:lnTo>
                  <a:pt x="4483" y="265121"/>
                </a:lnTo>
                <a:lnTo>
                  <a:pt x="17340" y="306541"/>
                </a:lnTo>
                <a:lnTo>
                  <a:pt x="37685" y="344024"/>
                </a:lnTo>
                <a:lnTo>
                  <a:pt x="64630" y="376682"/>
                </a:lnTo>
                <a:lnTo>
                  <a:pt x="97287" y="403626"/>
                </a:lnTo>
                <a:lnTo>
                  <a:pt x="134770" y="423971"/>
                </a:lnTo>
                <a:lnTo>
                  <a:pt x="176191" y="436829"/>
                </a:lnTo>
                <a:lnTo>
                  <a:pt x="220662" y="441312"/>
                </a:lnTo>
                <a:close/>
              </a:path>
            </a:pathLst>
          </a:custGeom>
          <a:ln w="127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311681" y="3368577"/>
            <a:ext cx="176826" cy="16603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11683" y="3873456"/>
            <a:ext cx="176828" cy="17427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11278" y="4393103"/>
            <a:ext cx="176896" cy="17281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TextBox 169"/>
          <p:cNvSpPr txBox="1"/>
          <p:nvPr/>
        </p:nvSpPr>
        <p:spPr>
          <a:xfrm>
            <a:off x="4463754" y="4290315"/>
            <a:ext cx="68856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</a:rPr>
              <a:t>ВСЕГО:</a:t>
            </a:r>
          </a:p>
          <a:p>
            <a:pPr algn="ctr"/>
            <a:r>
              <a:rPr lang="ru-RU" sz="900" b="1" dirty="0" smtClean="0">
                <a:solidFill>
                  <a:srgbClr val="0070C0"/>
                </a:solidFill>
              </a:rPr>
              <a:t>47,8</a:t>
            </a:r>
          </a:p>
          <a:p>
            <a:pPr algn="ctr"/>
            <a:r>
              <a:rPr lang="ru-RU" sz="900" b="1" dirty="0" smtClean="0">
                <a:solidFill>
                  <a:srgbClr val="0070C0"/>
                </a:solidFill>
              </a:rPr>
              <a:t>млн руб.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610053" y="3873456"/>
            <a:ext cx="3208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0070C0"/>
                </a:solidFill>
              </a:rPr>
              <a:t>Финансирование регионального проекта:</a:t>
            </a:r>
            <a:endParaRPr lang="ru-RU" sz="1200" b="1" dirty="0">
              <a:solidFill>
                <a:srgbClr val="0070C0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623588" y="4068307"/>
            <a:ext cx="32015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solidFill>
                  <a:srgbClr val="0070C0"/>
                </a:solidFill>
              </a:rPr>
              <a:t>Бюджет регионального проекта на 2019 год, млн руб.</a:t>
            </a:r>
            <a:endParaRPr lang="ru-RU" sz="1000" b="1" dirty="0">
              <a:solidFill>
                <a:srgbClr val="0070C0"/>
              </a:solidFill>
            </a:endParaRPr>
          </a:p>
        </p:txBody>
      </p:sp>
      <p:graphicFrame>
        <p:nvGraphicFramePr>
          <p:cNvPr id="175" name="Диаграмма 174"/>
          <p:cNvGraphicFramePr/>
          <p:nvPr>
            <p:extLst>
              <p:ext uri="{D42A27DB-BD31-4B8C-83A1-F6EECF244321}">
                <p14:modId xmlns:p14="http://schemas.microsoft.com/office/powerpoint/2010/main" val="2560653034"/>
              </p:ext>
            </p:extLst>
          </p:nvPr>
        </p:nvGraphicFramePr>
        <p:xfrm>
          <a:off x="854192" y="3377844"/>
          <a:ext cx="4677021" cy="2385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176" name="TextBox 175"/>
          <p:cNvSpPr txBox="1"/>
          <p:nvPr/>
        </p:nvSpPr>
        <p:spPr>
          <a:xfrm>
            <a:off x="650720" y="4621037"/>
            <a:ext cx="3006136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Обучение работников организаций</a:t>
            </a:r>
            <a:r>
              <a:rPr lang="ru-RU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в целях повышения производительности труда</a:t>
            </a:r>
            <a:endParaRPr lang="ru-RU" sz="9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677644" y="4276386"/>
            <a:ext cx="3009052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Повышение</a:t>
            </a:r>
            <a:r>
              <a:rPr lang="ru-RU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 эффективности службы занятости</a:t>
            </a:r>
            <a:endParaRPr lang="ru-RU" sz="900" b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736780" y="4885594"/>
            <a:ext cx="9893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>
                <a:solidFill>
                  <a:srgbClr val="0070C0"/>
                </a:solidFill>
              </a:rPr>
              <a:t>ИСТОЧНИКИ:</a:t>
            </a:r>
            <a:endParaRPr lang="ru-RU" sz="1100" b="1" dirty="0">
              <a:solidFill>
                <a:srgbClr val="0070C0"/>
              </a:solidFill>
            </a:endParaRPr>
          </a:p>
        </p:txBody>
      </p:sp>
      <p:grpSp>
        <p:nvGrpSpPr>
          <p:cNvPr id="179" name="Группа 178"/>
          <p:cNvGrpSpPr/>
          <p:nvPr/>
        </p:nvGrpSpPr>
        <p:grpSpPr>
          <a:xfrm>
            <a:off x="737928" y="5120807"/>
            <a:ext cx="2570042" cy="215444"/>
            <a:chOff x="70049" y="5172322"/>
            <a:chExt cx="2570042" cy="215444"/>
          </a:xfrm>
        </p:grpSpPr>
        <p:sp>
          <p:nvSpPr>
            <p:cNvPr id="180" name="Прямоугольник 179"/>
            <p:cNvSpPr/>
            <p:nvPr/>
          </p:nvSpPr>
          <p:spPr>
            <a:xfrm>
              <a:off x="70049" y="5209287"/>
              <a:ext cx="864096" cy="144016"/>
            </a:xfrm>
            <a:prstGeom prst="rect">
              <a:avLst/>
            </a:prstGeom>
            <a:solidFill>
              <a:srgbClr val="CDDEF3"/>
            </a:solidFill>
            <a:ln>
              <a:noFill/>
            </a:ln>
            <a:effectLst>
              <a:outerShdw blurRad="12700" dist="38100" dir="1200000" sx="97000" sy="97000" algn="tl" rotWithShape="0">
                <a:prstClr val="black">
                  <a:alpha val="4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ru-RU" sz="900" b="1" dirty="0" smtClean="0">
                  <a:solidFill>
                    <a:srgbClr val="2962A7"/>
                  </a:solidFill>
                </a:rPr>
                <a:t>45,4</a:t>
              </a:r>
              <a:r>
                <a:rPr lang="ru-RU" sz="800" b="1" dirty="0" smtClean="0">
                  <a:solidFill>
                    <a:srgbClr val="2962A7"/>
                  </a:solidFill>
                </a:rPr>
                <a:t> млн руб.</a:t>
              </a:r>
              <a:endParaRPr lang="ru-RU" sz="800" b="1" dirty="0">
                <a:solidFill>
                  <a:srgbClr val="2962A7"/>
                </a:solidFill>
              </a:endParaRP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1115190" y="5172322"/>
              <a:ext cx="152490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</a:rPr>
                <a:t>- </a:t>
              </a:r>
              <a:r>
                <a:rPr lang="ru-RU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федеральный</a:t>
              </a:r>
              <a:r>
                <a:rPr lang="ru-RU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</a:rPr>
                <a:t> бюджет</a:t>
              </a:r>
              <a:endParaRPr lang="ru-RU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82" name="Группа 181"/>
          <p:cNvGrpSpPr/>
          <p:nvPr/>
        </p:nvGrpSpPr>
        <p:grpSpPr>
          <a:xfrm>
            <a:off x="754163" y="5337502"/>
            <a:ext cx="2738538" cy="215444"/>
            <a:chOff x="675617" y="5367138"/>
            <a:chExt cx="2738538" cy="215444"/>
          </a:xfrm>
        </p:grpSpPr>
        <p:sp>
          <p:nvSpPr>
            <p:cNvPr id="183" name="Прямоугольник 182"/>
            <p:cNvSpPr/>
            <p:nvPr/>
          </p:nvSpPr>
          <p:spPr>
            <a:xfrm>
              <a:off x="675617" y="5438566"/>
              <a:ext cx="864096" cy="144016"/>
            </a:xfrm>
            <a:prstGeom prst="rect">
              <a:avLst/>
            </a:prstGeom>
            <a:solidFill>
              <a:srgbClr val="CDDEF3"/>
            </a:solidFill>
            <a:ln>
              <a:noFill/>
            </a:ln>
            <a:effectLst>
              <a:outerShdw blurRad="12700" dist="38100" dir="1200000" sx="97000" sy="97000" algn="tl" rotWithShape="0">
                <a:prstClr val="black">
                  <a:alpha val="4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ru-RU" sz="800" b="1" dirty="0" smtClean="0">
                  <a:solidFill>
                    <a:srgbClr val="2962A7"/>
                  </a:solidFill>
                </a:rPr>
                <a:t>2,4 млн руб.</a:t>
              </a:r>
              <a:endParaRPr lang="ru-RU" sz="800" b="1" dirty="0">
                <a:solidFill>
                  <a:srgbClr val="2962A7"/>
                </a:solidFill>
              </a:endParaRP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1731132" y="5367138"/>
              <a:ext cx="168302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</a:rPr>
                <a:t>- </a:t>
              </a:r>
              <a:r>
                <a:rPr lang="ru-RU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краевой</a:t>
              </a:r>
              <a:r>
                <a:rPr lang="ru-RU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</a:rPr>
                <a:t> бюджет</a:t>
              </a:r>
              <a:endParaRPr lang="ru-RU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187" name="TextBox 186"/>
          <p:cNvSpPr txBox="1"/>
          <p:nvPr/>
        </p:nvSpPr>
        <p:spPr>
          <a:xfrm>
            <a:off x="987933" y="777564"/>
            <a:ext cx="4175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Соглашение о реализации проекта на территории </a:t>
            </a:r>
            <a:r>
              <a:rPr lang="ru-RU" sz="9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края</a:t>
            </a:r>
          </a:p>
          <a:p>
            <a:r>
              <a:rPr lang="ru-RU" sz="9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9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заключено </a:t>
            </a:r>
            <a:r>
              <a:rPr lang="ru-RU" sz="9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31.01.2019</a:t>
            </a:r>
            <a:endParaRPr lang="ru-RU" sz="9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cxnSp>
        <p:nvCxnSpPr>
          <p:cNvPr id="189" name="Прямая со стрелкой 188"/>
          <p:cNvCxnSpPr/>
          <p:nvPr/>
        </p:nvCxnSpPr>
        <p:spPr>
          <a:xfrm flipV="1">
            <a:off x="4895924" y="3302992"/>
            <a:ext cx="0" cy="11973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Box 189"/>
          <p:cNvSpPr txBox="1"/>
          <p:nvPr/>
        </p:nvSpPr>
        <p:spPr>
          <a:xfrm>
            <a:off x="972233" y="1060044"/>
            <a:ext cx="3687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smtClean="0">
                <a:solidFill>
                  <a:schemeClr val="accent1">
                    <a:lumMod val="75000"/>
                  </a:schemeClr>
                </a:solidFill>
              </a:rPr>
              <a:t>Соглашение о предоставлении иных межбюджетных трансфертов на модернизацию службы занятости  заключено 11.02.2019</a:t>
            </a:r>
            <a:endParaRPr lang="ru-RU" sz="9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192" name="Группа 191"/>
          <p:cNvGrpSpPr/>
          <p:nvPr/>
        </p:nvGrpSpPr>
        <p:grpSpPr>
          <a:xfrm>
            <a:off x="413598" y="5617023"/>
            <a:ext cx="3079103" cy="1160534"/>
            <a:chOff x="429544" y="5629951"/>
            <a:chExt cx="3079103" cy="1193345"/>
          </a:xfrm>
        </p:grpSpPr>
        <p:grpSp>
          <p:nvGrpSpPr>
            <p:cNvPr id="193" name="Группа 192"/>
            <p:cNvGrpSpPr/>
            <p:nvPr/>
          </p:nvGrpSpPr>
          <p:grpSpPr>
            <a:xfrm>
              <a:off x="919274" y="5629951"/>
              <a:ext cx="610428" cy="551583"/>
              <a:chOff x="919274" y="5542807"/>
              <a:chExt cx="610428" cy="551583"/>
            </a:xfrm>
          </p:grpSpPr>
          <p:sp>
            <p:nvSpPr>
              <p:cNvPr id="209" name="Овал 208"/>
              <p:cNvSpPr/>
              <p:nvPr/>
            </p:nvSpPr>
            <p:spPr>
              <a:xfrm>
                <a:off x="949886" y="5547403"/>
                <a:ext cx="546987" cy="546987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pic>
            <p:nvPicPr>
              <p:cNvPr id="210" name="Рисунок 209"/>
              <p:cNvPicPr>
                <a:picLocks noChangeAspect="1"/>
              </p:cNvPicPr>
              <p:nvPr/>
            </p:nvPicPr>
            <p:blipFill rotWithShape="1"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534" r="20001"/>
              <a:stretch/>
            </p:blipFill>
            <p:spPr>
              <a:xfrm>
                <a:off x="919274" y="5542807"/>
                <a:ext cx="610428" cy="551583"/>
              </a:xfrm>
              <a:prstGeom prst="rect">
                <a:avLst/>
              </a:prstGeom>
            </p:spPr>
          </p:pic>
        </p:grpSp>
        <p:sp>
          <p:nvSpPr>
            <p:cNvPr id="194" name="TextBox 193"/>
            <p:cNvSpPr txBox="1"/>
            <p:nvPr/>
          </p:nvSpPr>
          <p:spPr>
            <a:xfrm>
              <a:off x="792000" y="6309315"/>
              <a:ext cx="737702" cy="22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800" b="1" dirty="0" smtClean="0">
                  <a:solidFill>
                    <a:srgbClr val="0070C0"/>
                  </a:solidFill>
                </a:rPr>
                <a:t>И.П. ГАЛАСЬ</a:t>
              </a:r>
              <a:endParaRPr lang="ru-RU" sz="800" b="1" dirty="0">
                <a:solidFill>
                  <a:srgbClr val="0070C0"/>
                </a:solidFill>
              </a:endParaRP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429544" y="6462511"/>
              <a:ext cx="1635738" cy="3607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7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Заместитель главы </a:t>
              </a:r>
            </a:p>
            <a:p>
              <a:pPr algn="ctr">
                <a:lnSpc>
                  <a:spcPct val="80000"/>
                </a:lnSpc>
              </a:pPr>
              <a:r>
                <a:rPr lang="ru-RU" sz="7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администрации </a:t>
              </a:r>
            </a:p>
            <a:p>
              <a:pPr algn="ctr">
                <a:lnSpc>
                  <a:spcPct val="80000"/>
                </a:lnSpc>
              </a:pPr>
              <a:r>
                <a:rPr lang="ru-RU" sz="7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Краснодарского края</a:t>
              </a:r>
              <a:endParaRPr lang="ru-RU" sz="700" i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grpSp>
          <p:nvGrpSpPr>
            <p:cNvPr id="196" name="Группа 195"/>
            <p:cNvGrpSpPr/>
            <p:nvPr/>
          </p:nvGrpSpPr>
          <p:grpSpPr>
            <a:xfrm>
              <a:off x="2179828" y="5634548"/>
              <a:ext cx="546987" cy="546987"/>
              <a:chOff x="949886" y="5547403"/>
              <a:chExt cx="546987" cy="546987"/>
            </a:xfrm>
          </p:grpSpPr>
          <p:sp>
            <p:nvSpPr>
              <p:cNvPr id="207" name="Овал 206"/>
              <p:cNvSpPr/>
              <p:nvPr/>
            </p:nvSpPr>
            <p:spPr>
              <a:xfrm>
                <a:off x="949886" y="5547403"/>
                <a:ext cx="546987" cy="546987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pic>
            <p:nvPicPr>
              <p:cNvPr id="208" name="Рисунок 207"/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2143" y="5547403"/>
                <a:ext cx="538667" cy="538667"/>
              </a:xfrm>
              <a:prstGeom prst="rect">
                <a:avLst/>
              </a:prstGeom>
            </p:spPr>
          </p:pic>
        </p:grpSp>
        <p:sp>
          <p:nvSpPr>
            <p:cNvPr id="197" name="TextBox 196"/>
            <p:cNvSpPr txBox="1"/>
            <p:nvPr/>
          </p:nvSpPr>
          <p:spPr>
            <a:xfrm>
              <a:off x="2021942" y="6309315"/>
              <a:ext cx="809837" cy="22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800" b="1" dirty="0" smtClean="0">
                  <a:solidFill>
                    <a:srgbClr val="0070C0"/>
                  </a:solidFill>
                </a:rPr>
                <a:t>С.П. ГАРКУША</a:t>
              </a:r>
              <a:endParaRPr lang="ru-RU" sz="800" b="1" dirty="0">
                <a:solidFill>
                  <a:srgbClr val="0070C0"/>
                </a:solidFill>
              </a:endParaRP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1659486" y="6462511"/>
              <a:ext cx="1635738" cy="3607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7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Министр труда</a:t>
              </a:r>
            </a:p>
            <a:p>
              <a:pPr algn="ctr">
                <a:lnSpc>
                  <a:spcPct val="80000"/>
                </a:lnSpc>
              </a:pPr>
              <a:r>
                <a:rPr lang="ru-RU" sz="7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и социального развития</a:t>
              </a:r>
            </a:p>
            <a:p>
              <a:pPr algn="ctr">
                <a:lnSpc>
                  <a:spcPct val="80000"/>
                </a:lnSpc>
              </a:pPr>
              <a:r>
                <a:rPr lang="ru-RU" sz="7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Краснодарского края</a:t>
              </a:r>
              <a:endParaRPr lang="ru-RU" sz="700" i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3323916" y="6309315"/>
              <a:ext cx="184731" cy="22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ru-RU" sz="800" b="1" dirty="0">
                <a:solidFill>
                  <a:srgbClr val="0070C0"/>
                </a:solidFill>
              </a:endParaRP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853149" y="6198299"/>
              <a:ext cx="698016" cy="1835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КУРАТОР</a:t>
              </a:r>
              <a:endParaRPr lang="ru-RU" sz="7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2065282" y="6198299"/>
              <a:ext cx="842113" cy="1835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РУКОВОДИТЕЛЬ</a:t>
              </a:r>
              <a:endParaRPr lang="ru-RU" sz="7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211" name="Группа 210"/>
          <p:cNvGrpSpPr/>
          <p:nvPr/>
        </p:nvGrpSpPr>
        <p:grpSpPr>
          <a:xfrm>
            <a:off x="695142" y="857231"/>
            <a:ext cx="284121" cy="662840"/>
            <a:chOff x="706228" y="1558216"/>
            <a:chExt cx="284121" cy="646649"/>
          </a:xfrm>
        </p:grpSpPr>
        <p:sp>
          <p:nvSpPr>
            <p:cNvPr id="212" name="Прямоугольник 211"/>
            <p:cNvSpPr/>
            <p:nvPr/>
          </p:nvSpPr>
          <p:spPr>
            <a:xfrm>
              <a:off x="865278" y="1558216"/>
              <a:ext cx="123577" cy="1197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u-RU" sz="800" b="1" dirty="0" smtClean="0">
                  <a:solidFill>
                    <a:srgbClr val="2962A7"/>
                  </a:solidFill>
                </a:rPr>
                <a:t>1.</a:t>
              </a:r>
              <a:endParaRPr lang="ru-RU" sz="800" b="1" dirty="0">
                <a:solidFill>
                  <a:srgbClr val="2962A7"/>
                </a:solidFill>
              </a:endParaRPr>
            </a:p>
          </p:txBody>
        </p:sp>
        <p:sp>
          <p:nvSpPr>
            <p:cNvPr id="213" name="Прямоугольник 212"/>
            <p:cNvSpPr/>
            <p:nvPr/>
          </p:nvSpPr>
          <p:spPr>
            <a:xfrm>
              <a:off x="866772" y="1813014"/>
              <a:ext cx="123577" cy="1197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u-RU" sz="800" b="1" dirty="0" smtClean="0">
                  <a:solidFill>
                    <a:srgbClr val="2962A7"/>
                  </a:solidFill>
                </a:rPr>
                <a:t>2.</a:t>
              </a:r>
              <a:endParaRPr lang="ru-RU" sz="800" b="1" dirty="0">
                <a:solidFill>
                  <a:srgbClr val="2962A7"/>
                </a:solidFill>
              </a:endParaRPr>
            </a:p>
          </p:txBody>
        </p:sp>
        <p:sp>
          <p:nvSpPr>
            <p:cNvPr id="214" name="Прямоугольник 213"/>
            <p:cNvSpPr/>
            <p:nvPr/>
          </p:nvSpPr>
          <p:spPr>
            <a:xfrm>
              <a:off x="865278" y="2085133"/>
              <a:ext cx="123577" cy="1197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u-RU" sz="800" b="1" dirty="0" smtClean="0">
                  <a:solidFill>
                    <a:srgbClr val="2962A7"/>
                  </a:solidFill>
                </a:rPr>
                <a:t>3.</a:t>
              </a:r>
              <a:endParaRPr lang="ru-RU" sz="800" b="1" dirty="0">
                <a:solidFill>
                  <a:srgbClr val="2962A7"/>
                </a:solidFill>
              </a:endParaRPr>
            </a:p>
          </p:txBody>
        </p:sp>
        <p:grpSp>
          <p:nvGrpSpPr>
            <p:cNvPr id="215" name="Группа 214"/>
            <p:cNvGrpSpPr/>
            <p:nvPr/>
          </p:nvGrpSpPr>
          <p:grpSpPr>
            <a:xfrm>
              <a:off x="706228" y="1558216"/>
              <a:ext cx="142316" cy="119732"/>
              <a:chOff x="706228" y="1558216"/>
              <a:chExt cx="142316" cy="119732"/>
            </a:xfrm>
          </p:grpSpPr>
          <p:sp>
            <p:nvSpPr>
              <p:cNvPr id="222" name="Прямоугольник 221"/>
              <p:cNvSpPr/>
              <p:nvPr/>
            </p:nvSpPr>
            <p:spPr>
              <a:xfrm>
                <a:off x="706228" y="1558216"/>
                <a:ext cx="142316" cy="119732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223" name="Прямая со стрелкой 222"/>
              <p:cNvCxnSpPr>
                <a:stCxn id="222" idx="2"/>
                <a:endCxn id="222" idx="0"/>
              </p:cNvCxnSpPr>
              <p:nvPr/>
            </p:nvCxnSpPr>
            <p:spPr>
              <a:xfrm flipV="1">
                <a:off x="777386" y="1558216"/>
                <a:ext cx="0" cy="108000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6" name="Группа 215"/>
            <p:cNvGrpSpPr/>
            <p:nvPr/>
          </p:nvGrpSpPr>
          <p:grpSpPr>
            <a:xfrm>
              <a:off x="707722" y="1813014"/>
              <a:ext cx="142316" cy="119732"/>
              <a:chOff x="707722" y="1654973"/>
              <a:chExt cx="142316" cy="119732"/>
            </a:xfrm>
          </p:grpSpPr>
          <p:sp>
            <p:nvSpPr>
              <p:cNvPr id="220" name="Прямоугольник 219"/>
              <p:cNvSpPr/>
              <p:nvPr/>
            </p:nvSpPr>
            <p:spPr>
              <a:xfrm>
                <a:off x="707722" y="1654973"/>
                <a:ext cx="142316" cy="119732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221" name="Прямая со стрелкой 220"/>
              <p:cNvCxnSpPr>
                <a:stCxn id="220" idx="2"/>
                <a:endCxn id="220" idx="0"/>
              </p:cNvCxnSpPr>
              <p:nvPr/>
            </p:nvCxnSpPr>
            <p:spPr>
              <a:xfrm flipV="1">
                <a:off x="778880" y="1654973"/>
                <a:ext cx="0" cy="11973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7" name="Группа 216"/>
            <p:cNvGrpSpPr/>
            <p:nvPr/>
          </p:nvGrpSpPr>
          <p:grpSpPr>
            <a:xfrm>
              <a:off x="706228" y="2082825"/>
              <a:ext cx="142316" cy="119732"/>
              <a:chOff x="706228" y="1729891"/>
              <a:chExt cx="142316" cy="119732"/>
            </a:xfrm>
          </p:grpSpPr>
          <p:sp>
            <p:nvSpPr>
              <p:cNvPr id="218" name="Прямоугольник 217"/>
              <p:cNvSpPr/>
              <p:nvPr/>
            </p:nvSpPr>
            <p:spPr>
              <a:xfrm>
                <a:off x="706228" y="1729891"/>
                <a:ext cx="142316" cy="119732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219" name="Прямая со стрелкой 218"/>
              <p:cNvCxnSpPr>
                <a:stCxn id="218" idx="2"/>
                <a:endCxn id="218" idx="0"/>
              </p:cNvCxnSpPr>
              <p:nvPr/>
            </p:nvCxnSpPr>
            <p:spPr>
              <a:xfrm flipV="1">
                <a:off x="777386" y="1729891"/>
                <a:ext cx="0" cy="11973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4" name="Группа 253"/>
          <p:cNvGrpSpPr/>
          <p:nvPr/>
        </p:nvGrpSpPr>
        <p:grpSpPr>
          <a:xfrm>
            <a:off x="5366257" y="2510073"/>
            <a:ext cx="4247849" cy="579228"/>
            <a:chOff x="6499345" y="-443990"/>
            <a:chExt cx="4247849" cy="579228"/>
          </a:xfrm>
        </p:grpSpPr>
        <p:sp>
          <p:nvSpPr>
            <p:cNvPr id="255" name="TextBox 254"/>
            <p:cNvSpPr txBox="1"/>
            <p:nvPr/>
          </p:nvSpPr>
          <p:spPr>
            <a:xfrm>
              <a:off x="7173444" y="-400293"/>
              <a:ext cx="3573750" cy="535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80000"/>
                </a:lnSpc>
              </a:pPr>
              <a:r>
                <a:rPr lang="ru-RU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</a:rPr>
                <a:t>Получат дополнительную профессиональную подготовку работники </a:t>
              </a:r>
              <a:r>
                <a:rPr lang="ru-RU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</a:rPr>
                <a:t> </a:t>
              </a:r>
              <a:r>
                <a:rPr lang="ru-RU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</a:rPr>
                <a:t>предприятий – участников нацпроекта в целях  повышения производительности труда</a:t>
              </a:r>
            </a:p>
            <a:p>
              <a:pPr>
                <a:lnSpc>
                  <a:spcPct val="80000"/>
                </a:lnSpc>
              </a:pPr>
              <a:endParaRPr lang="ru-RU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256" name="Группа 255"/>
            <p:cNvGrpSpPr/>
            <p:nvPr/>
          </p:nvGrpSpPr>
          <p:grpSpPr>
            <a:xfrm>
              <a:off x="6499345" y="-443990"/>
              <a:ext cx="695098" cy="478883"/>
              <a:chOff x="6255329" y="-503638"/>
              <a:chExt cx="712987" cy="491206"/>
            </a:xfrm>
          </p:grpSpPr>
          <p:sp>
            <p:nvSpPr>
              <p:cNvPr id="257" name="Овал 256"/>
              <p:cNvSpPr/>
              <p:nvPr/>
            </p:nvSpPr>
            <p:spPr>
              <a:xfrm>
                <a:off x="6255329" y="-503638"/>
                <a:ext cx="500590" cy="491206"/>
              </a:xfrm>
              <a:prstGeom prst="ellipse">
                <a:avLst/>
              </a:prstGeom>
              <a:noFill/>
              <a:ln w="15875">
                <a:solidFill>
                  <a:srgbClr val="3264D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ct val="50000"/>
                  </a:lnSpc>
                </a:pPr>
                <a:r>
                  <a:rPr lang="ru-RU" sz="1200" b="1" dirty="0" smtClean="0">
                    <a:solidFill>
                      <a:srgbClr val="3264D4"/>
                    </a:solidFill>
                    <a:latin typeface="+mj-lt"/>
                  </a:rPr>
                  <a:t>100</a:t>
                </a:r>
              </a:p>
              <a:p>
                <a:pPr algn="ctr">
                  <a:lnSpc>
                    <a:spcPct val="50000"/>
                  </a:lnSpc>
                </a:pPr>
                <a:r>
                  <a:rPr lang="ru-RU" sz="700" dirty="0" smtClean="0">
                    <a:solidFill>
                      <a:srgbClr val="3264D4"/>
                    </a:solidFill>
                    <a:latin typeface="+mj-lt"/>
                  </a:rPr>
                  <a:t>чел.</a:t>
                </a:r>
                <a:endParaRPr lang="ru-RU" sz="700" dirty="0">
                  <a:solidFill>
                    <a:srgbClr val="3264D4"/>
                  </a:solidFill>
                  <a:latin typeface="+mj-lt"/>
                </a:endParaRPr>
              </a:p>
            </p:txBody>
          </p:sp>
          <p:cxnSp>
            <p:nvCxnSpPr>
              <p:cNvPr id="258" name="Прямая соединительная линия 257"/>
              <p:cNvCxnSpPr>
                <a:stCxn id="257" idx="6"/>
              </p:cNvCxnSpPr>
              <p:nvPr/>
            </p:nvCxnSpPr>
            <p:spPr>
              <a:xfrm flipV="1">
                <a:off x="6755919" y="-258036"/>
                <a:ext cx="212397" cy="1"/>
              </a:xfrm>
              <a:prstGeom prst="line">
                <a:avLst/>
              </a:prstGeom>
              <a:ln>
                <a:solidFill>
                  <a:srgbClr val="3264D4"/>
                </a:solidFill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0" name="Группа 259"/>
          <p:cNvGrpSpPr/>
          <p:nvPr/>
        </p:nvGrpSpPr>
        <p:grpSpPr>
          <a:xfrm>
            <a:off x="5327220" y="1193250"/>
            <a:ext cx="4348525" cy="1311128"/>
            <a:chOff x="6923520" y="-191155"/>
            <a:chExt cx="3236811" cy="1182449"/>
          </a:xfrm>
        </p:grpSpPr>
        <p:sp>
          <p:nvSpPr>
            <p:cNvPr id="261" name="TextBox 260"/>
            <p:cNvSpPr txBox="1"/>
            <p:nvPr/>
          </p:nvSpPr>
          <p:spPr>
            <a:xfrm>
              <a:off x="7412470" y="-191155"/>
              <a:ext cx="2747861" cy="1182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Будет переоборудован в соответствии с едиными требованиями к деятельности службы занятости.</a:t>
              </a:r>
            </a:p>
            <a:p>
              <a:pPr>
                <a:lnSpc>
                  <a:spcPct val="80000"/>
                </a:lnSpc>
              </a:pPr>
              <a:r>
                <a:rPr lang="ru-RU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Всего будет направлено 39,5 млн. рублей на:</a:t>
              </a:r>
            </a:p>
            <a:p>
              <a:pPr>
                <a:lnSpc>
                  <a:spcPct val="80000"/>
                </a:lnSpc>
              </a:pPr>
              <a:r>
                <a:rPr lang="ru-RU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- переобучение </a:t>
              </a:r>
              <a:r>
                <a:rPr lang="ru-RU" sz="9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сотрудников пилотного центра </a:t>
              </a:r>
              <a:r>
                <a:rPr lang="ru-RU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занятости;</a:t>
              </a:r>
            </a:p>
            <a:p>
              <a:pPr>
                <a:lnSpc>
                  <a:spcPct val="80000"/>
                </a:lnSpc>
              </a:pPr>
              <a:r>
                <a:rPr lang="ru-RU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- оснащение </a:t>
              </a:r>
              <a:r>
                <a:rPr lang="ru-RU" sz="9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рабочих мест пилотного центра занятости, включающее обеспечение уровня </a:t>
              </a:r>
              <a:r>
                <a:rPr lang="ru-RU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комфортности;</a:t>
              </a:r>
            </a:p>
            <a:p>
              <a:pPr>
                <a:lnSpc>
                  <a:spcPct val="80000"/>
                </a:lnSpc>
              </a:pPr>
              <a:r>
                <a:rPr lang="ru-RU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- методическое </a:t>
              </a:r>
              <a:r>
                <a:rPr lang="ru-RU" sz="9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и организационное сопровождение внедрения единых требований к организации деятельности  пилотного центра занятости </a:t>
              </a:r>
              <a:r>
                <a:rPr lang="ru-RU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;</a:t>
              </a:r>
            </a:p>
            <a:p>
              <a:pPr>
                <a:lnSpc>
                  <a:spcPct val="80000"/>
                </a:lnSpc>
              </a:pPr>
              <a:r>
                <a:rPr lang="ru-RU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- организацию функционирования  </a:t>
              </a:r>
              <a:r>
                <a:rPr lang="ru-RU" sz="9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автоматизированных </a:t>
              </a:r>
              <a:r>
                <a:rPr lang="ru-RU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информационных  </a:t>
              </a:r>
              <a:r>
                <a:rPr lang="ru-RU" sz="9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систем и обеспечение работы каналов </a:t>
              </a:r>
              <a:endParaRPr lang="ru-RU" sz="900" dirty="0" smtClean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pPr>
                <a:lnSpc>
                  <a:spcPct val="80000"/>
                </a:lnSpc>
              </a:pPr>
              <a:r>
                <a:rPr lang="ru-RU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связи </a:t>
              </a:r>
              <a:r>
                <a:rPr lang="ru-RU" sz="9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пилотного центра занятости </a:t>
              </a:r>
            </a:p>
          </p:txBody>
        </p:sp>
        <p:grpSp>
          <p:nvGrpSpPr>
            <p:cNvPr id="262" name="Группа 261"/>
            <p:cNvGrpSpPr/>
            <p:nvPr/>
          </p:nvGrpSpPr>
          <p:grpSpPr>
            <a:xfrm>
              <a:off x="6923520" y="49752"/>
              <a:ext cx="517399" cy="398256"/>
              <a:chOff x="6690436" y="2809"/>
              <a:chExt cx="530716" cy="408505"/>
            </a:xfrm>
          </p:grpSpPr>
          <p:sp>
            <p:nvSpPr>
              <p:cNvPr id="263" name="Овал 262"/>
              <p:cNvSpPr/>
              <p:nvPr/>
            </p:nvSpPr>
            <p:spPr>
              <a:xfrm>
                <a:off x="6690436" y="2809"/>
                <a:ext cx="353241" cy="408505"/>
              </a:xfrm>
              <a:prstGeom prst="ellipse">
                <a:avLst/>
              </a:prstGeom>
              <a:noFill/>
              <a:ln w="15875">
                <a:solidFill>
                  <a:srgbClr val="3264D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ru-RU" sz="1200" b="1" dirty="0" smtClean="0">
                    <a:solidFill>
                      <a:srgbClr val="3264D4"/>
                    </a:solidFill>
                    <a:latin typeface="+mj-lt"/>
                  </a:rPr>
                  <a:t>1</a:t>
                </a:r>
              </a:p>
              <a:p>
                <a:pPr algn="ctr"/>
                <a:r>
                  <a:rPr lang="ru-RU" sz="700" dirty="0" smtClean="0">
                    <a:solidFill>
                      <a:srgbClr val="3264D4"/>
                    </a:solidFill>
                    <a:latin typeface="+mj-lt"/>
                  </a:rPr>
                  <a:t>ЦЗН</a:t>
                </a:r>
                <a:endParaRPr lang="ru-RU" sz="700" dirty="0">
                  <a:solidFill>
                    <a:srgbClr val="3264D4"/>
                  </a:solidFill>
                  <a:latin typeface="+mj-lt"/>
                </a:endParaRPr>
              </a:p>
            </p:txBody>
          </p:sp>
          <p:cxnSp>
            <p:nvCxnSpPr>
              <p:cNvPr id="264" name="Прямая соединительная линия 263"/>
              <p:cNvCxnSpPr>
                <a:stCxn id="263" idx="6"/>
              </p:cNvCxnSpPr>
              <p:nvPr/>
            </p:nvCxnSpPr>
            <p:spPr>
              <a:xfrm>
                <a:off x="7043683" y="207062"/>
                <a:ext cx="177469" cy="0"/>
              </a:xfrm>
              <a:prstGeom prst="line">
                <a:avLst/>
              </a:prstGeom>
              <a:ln>
                <a:solidFill>
                  <a:srgbClr val="3264D4"/>
                </a:solidFill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66" name="TextBox 265"/>
          <p:cNvSpPr txBox="1"/>
          <p:nvPr/>
        </p:nvSpPr>
        <p:spPr>
          <a:xfrm>
            <a:off x="995226" y="1357716"/>
            <a:ext cx="35392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Паспорт проекта актуализирован </a:t>
            </a:r>
            <a:r>
              <a:rPr lang="ru-RU" sz="9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2</a:t>
            </a:r>
            <a:r>
              <a:rPr lang="ru-RU" sz="9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8</a:t>
            </a:r>
            <a:r>
              <a:rPr lang="ru-RU" sz="9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.02.2019</a:t>
            </a:r>
            <a:endParaRPr lang="ru-RU" sz="9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67" name="object 123"/>
          <p:cNvSpPr/>
          <p:nvPr/>
        </p:nvSpPr>
        <p:spPr>
          <a:xfrm>
            <a:off x="8265368" y="478199"/>
            <a:ext cx="1078767" cy="71028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TextBox 112"/>
          <p:cNvSpPr txBox="1"/>
          <p:nvPr/>
        </p:nvSpPr>
        <p:spPr>
          <a:xfrm>
            <a:off x="5095798" y="783045"/>
            <a:ext cx="3025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0070C0"/>
                </a:solidFill>
                <a:latin typeface="+mj-lt"/>
              </a:rPr>
              <a:t>      </a:t>
            </a:r>
            <a:r>
              <a:rPr lang="ru-RU" sz="1200" b="1" dirty="0" smtClean="0">
                <a:solidFill>
                  <a:srgbClr val="0070C0"/>
                </a:solidFill>
              </a:rPr>
              <a:t>Результаты</a:t>
            </a:r>
            <a:r>
              <a:rPr lang="ru-RU" sz="1200" b="1" dirty="0" smtClean="0">
                <a:solidFill>
                  <a:srgbClr val="0070C0"/>
                </a:solidFill>
                <a:latin typeface="+mj-lt"/>
              </a:rPr>
              <a:t> регионального проекта </a:t>
            </a:r>
          </a:p>
          <a:p>
            <a:r>
              <a:rPr lang="ru-RU" sz="12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ru-RU" sz="1200" b="1" dirty="0" smtClean="0">
                <a:solidFill>
                  <a:srgbClr val="0070C0"/>
                </a:solidFill>
                <a:latin typeface="+mj-lt"/>
              </a:rPr>
              <a:t>     </a:t>
            </a:r>
            <a:r>
              <a:rPr lang="ru-RU" sz="1200" b="1" dirty="0" smtClean="0">
                <a:solidFill>
                  <a:srgbClr val="0070C0"/>
                </a:solidFill>
                <a:latin typeface="+mj-lt"/>
              </a:rPr>
              <a:t>на 2019 </a:t>
            </a:r>
            <a:r>
              <a:rPr lang="ru-RU" sz="1200" b="1" dirty="0" smtClean="0">
                <a:solidFill>
                  <a:srgbClr val="0070C0"/>
                </a:solidFill>
                <a:latin typeface="+mj-lt"/>
              </a:rPr>
              <a:t>год</a:t>
            </a:r>
            <a:endParaRPr lang="ru-RU" sz="12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3588" y="1624969"/>
            <a:ext cx="45397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0070C0"/>
                </a:solidFill>
                <a:latin typeface="+mj-lt"/>
              </a:rPr>
              <a:t>Целевые показатели проекта</a:t>
            </a:r>
            <a:endParaRPr lang="ru-RU" sz="1200" b="1" dirty="0">
              <a:solidFill>
                <a:srgbClr val="0070C0"/>
              </a:solidFill>
              <a:latin typeface="+mj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81451"/>
              </p:ext>
            </p:extLst>
          </p:nvPr>
        </p:nvGraphicFramePr>
        <p:xfrm>
          <a:off x="695143" y="1901968"/>
          <a:ext cx="4468227" cy="1973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1939"/>
                <a:gridCol w="387538"/>
                <a:gridCol w="400666"/>
                <a:gridCol w="389995"/>
                <a:gridCol w="399363"/>
                <a:gridCol w="399363"/>
                <a:gridCol w="399363"/>
              </a:tblGrid>
              <a:tr h="200140">
                <a:tc>
                  <a:txBody>
                    <a:bodyPr/>
                    <a:lstStyle/>
                    <a:p>
                      <a:endParaRPr lang="ru-RU" sz="8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Calibri" panose="020F0502020204030204" pitchFamily="34" charset="0"/>
                        </a:rPr>
                        <a:t>2019</a:t>
                      </a:r>
                      <a:endParaRPr lang="ru-RU" sz="8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Calibri" panose="020F0502020204030204" pitchFamily="34" charset="0"/>
                        </a:rPr>
                        <a:t>2020</a:t>
                      </a:r>
                      <a:endParaRPr lang="ru-RU" sz="8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Calibri" panose="020F0502020204030204" pitchFamily="34" charset="0"/>
                        </a:rPr>
                        <a:t>2021</a:t>
                      </a:r>
                      <a:endParaRPr lang="ru-RU" sz="8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Calibri" panose="020F0502020204030204" pitchFamily="34" charset="0"/>
                        </a:rPr>
                        <a:t>2022</a:t>
                      </a:r>
                      <a:endParaRPr lang="ru-RU" sz="8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Calibri" panose="020F0502020204030204" pitchFamily="34" charset="0"/>
                        </a:rPr>
                        <a:t>2023</a:t>
                      </a:r>
                      <a:endParaRPr lang="ru-RU" sz="8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Calibri" panose="020F0502020204030204" pitchFamily="34" charset="0"/>
                        </a:rPr>
                        <a:t>2024</a:t>
                      </a:r>
                      <a:endParaRPr lang="ru-RU" sz="8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21584">
                <a:tc>
                  <a:txBody>
                    <a:bodyPr/>
                    <a:lstStyle/>
                    <a:p>
                      <a:r>
                        <a:rPr lang="ru-RU" sz="750" dirty="0" smtClean="0">
                          <a:solidFill>
                            <a:schemeClr val="bg1"/>
                          </a:solidFill>
                          <a:latin typeface="+mn-lt"/>
                        </a:rPr>
                        <a:t>Численность</a:t>
                      </a:r>
                      <a:r>
                        <a:rPr lang="ru-RU" sz="75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работников предприятий – участников нацпроекта «Производительность труда и поддержка занятости», прошедших обучение, нарастающим итогом, человек</a:t>
                      </a:r>
                      <a:endParaRPr lang="ru-RU" sz="75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7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ru-RU" sz="7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9EE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7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endParaRPr lang="ru-RU" sz="7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9EE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7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</a:t>
                      </a:r>
                      <a:endParaRPr lang="ru-RU" sz="7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9EE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7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400</a:t>
                      </a:r>
                      <a:endParaRPr lang="ru-RU" sz="7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9EE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7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500</a:t>
                      </a:r>
                      <a:endParaRPr lang="ru-RU" sz="7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9EE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7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</a:t>
                      </a:r>
                      <a:endParaRPr lang="ru-RU" sz="7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9EEF5"/>
                    </a:solidFill>
                  </a:tcPr>
                </a:tc>
              </a:tr>
              <a:tr h="407429">
                <a:tc>
                  <a:txBody>
                    <a:bodyPr/>
                    <a:lstStyle/>
                    <a:p>
                      <a:r>
                        <a:rPr lang="ru-RU" sz="750" dirty="0" smtClean="0">
                          <a:solidFill>
                            <a:schemeClr val="bg1"/>
                          </a:solidFill>
                          <a:latin typeface="+mn-lt"/>
                        </a:rPr>
                        <a:t>Количество Центров</a:t>
                      </a:r>
                      <a:r>
                        <a:rPr lang="ru-RU" sz="75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занятости населения, в которых реализуются или реализованы пилотные проекты, нарастающим итогом, единиц</a:t>
                      </a:r>
                      <a:endParaRPr lang="ru-RU" sz="75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5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sz="750" dirty="0" smtClean="0">
                          <a:latin typeface="+mn-lt"/>
                        </a:rPr>
                        <a:t>1</a:t>
                      </a:r>
                      <a:endParaRPr lang="ru-RU" sz="750" dirty="0">
                        <a:latin typeface="+mn-lt"/>
                      </a:endParaRPr>
                    </a:p>
                  </a:txBody>
                  <a:tcPr>
                    <a:solidFill>
                      <a:srgbClr val="D9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5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sz="750" dirty="0" smtClean="0">
                          <a:latin typeface="+mn-lt"/>
                        </a:rPr>
                        <a:t>1</a:t>
                      </a:r>
                      <a:endParaRPr lang="ru-RU" sz="750" dirty="0">
                        <a:latin typeface="+mn-lt"/>
                      </a:endParaRPr>
                    </a:p>
                  </a:txBody>
                  <a:tcPr>
                    <a:solidFill>
                      <a:srgbClr val="D9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5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sz="750" dirty="0" smtClean="0">
                          <a:latin typeface="+mn-lt"/>
                        </a:rPr>
                        <a:t>1</a:t>
                      </a:r>
                      <a:endParaRPr lang="ru-RU" sz="750" dirty="0">
                        <a:latin typeface="+mn-lt"/>
                      </a:endParaRPr>
                    </a:p>
                  </a:txBody>
                  <a:tcPr>
                    <a:solidFill>
                      <a:srgbClr val="D9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5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sz="750" dirty="0" smtClean="0">
                          <a:latin typeface="+mn-lt"/>
                        </a:rPr>
                        <a:t>1</a:t>
                      </a:r>
                      <a:endParaRPr lang="ru-RU" sz="750" dirty="0">
                        <a:latin typeface="+mn-lt"/>
                      </a:endParaRPr>
                    </a:p>
                  </a:txBody>
                  <a:tcPr>
                    <a:solidFill>
                      <a:srgbClr val="D9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5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sz="750" dirty="0" smtClean="0">
                          <a:latin typeface="+mn-lt"/>
                        </a:rPr>
                        <a:t>1</a:t>
                      </a:r>
                      <a:endParaRPr lang="ru-RU" sz="750" dirty="0">
                        <a:latin typeface="+mn-lt"/>
                      </a:endParaRPr>
                    </a:p>
                  </a:txBody>
                  <a:tcPr>
                    <a:solidFill>
                      <a:srgbClr val="D9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5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sz="750" dirty="0" smtClean="0">
                          <a:latin typeface="+mn-lt"/>
                        </a:rPr>
                        <a:t>1</a:t>
                      </a:r>
                      <a:endParaRPr lang="ru-RU" sz="750" dirty="0">
                        <a:latin typeface="+mn-lt"/>
                      </a:endParaRPr>
                    </a:p>
                  </a:txBody>
                  <a:tcPr>
                    <a:solidFill>
                      <a:srgbClr val="D9EEF5"/>
                    </a:solidFill>
                  </a:tcPr>
                </a:tc>
              </a:tr>
              <a:tr h="484420">
                <a:tc>
                  <a:txBody>
                    <a:bodyPr/>
                    <a:lstStyle/>
                    <a:p>
                      <a:r>
                        <a:rPr lang="ru-RU" sz="750" dirty="0" smtClean="0">
                          <a:solidFill>
                            <a:schemeClr val="bg1"/>
                          </a:solidFill>
                          <a:latin typeface="+mn-lt"/>
                        </a:rPr>
                        <a:t>Доля</a:t>
                      </a:r>
                      <a:r>
                        <a:rPr lang="ru-RU" sz="75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соискателей – получателей услуг по подбору вакансий и </a:t>
                      </a:r>
                      <a:r>
                        <a:rPr lang="ru-RU" sz="75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</a:t>
                      </a:r>
                      <a:r>
                        <a:rPr lang="ru-RU" sz="75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оля</a:t>
                      </a:r>
                      <a:r>
                        <a:rPr lang="ru-RU" sz="75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работодателей – получателей услуг по подбору работников пилотных центров занятости населения</a:t>
                      </a:r>
                      <a:r>
                        <a:rPr lang="ru-RU" sz="75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,  удовлетворенных полученными услугами, %</a:t>
                      </a:r>
                      <a:endParaRPr lang="ru-RU" sz="75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7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ru-RU" sz="7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9EE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7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  <a:endParaRPr lang="ru-RU" sz="7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9EE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7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endParaRPr lang="ru-RU" sz="7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9EE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7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endParaRPr lang="ru-RU" sz="7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9EE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7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endParaRPr lang="ru-RU" sz="7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9EE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7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endParaRPr lang="ru-RU" sz="7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9EEF5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293943" y="3557390"/>
            <a:ext cx="428112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0070C0"/>
                </a:solidFill>
                <a:latin typeface="+mj-lt"/>
              </a:rPr>
              <a:t>По </a:t>
            </a:r>
            <a:r>
              <a:rPr lang="ru-RU" sz="1200" b="1" dirty="0">
                <a:solidFill>
                  <a:srgbClr val="0070C0"/>
                </a:solidFill>
                <a:latin typeface="+mj-lt"/>
              </a:rPr>
              <a:t>состоянию на 1 сентября 2019 года</a:t>
            </a:r>
            <a:r>
              <a:rPr lang="ru-RU" sz="1200" b="1" dirty="0" smtClean="0">
                <a:solidFill>
                  <a:srgbClr val="0070C0"/>
                </a:solidFill>
                <a:latin typeface="+mj-lt"/>
              </a:rPr>
              <a:t>:</a:t>
            </a:r>
          </a:p>
          <a:p>
            <a:r>
              <a:rPr lang="ru-RU" sz="1000" dirty="0">
                <a:solidFill>
                  <a:srgbClr val="0070C0"/>
                </a:solidFill>
              </a:rPr>
              <a:t>Повышение эффективности службы </a:t>
            </a:r>
            <a:r>
              <a:rPr lang="ru-RU" sz="1000" dirty="0" smtClean="0">
                <a:solidFill>
                  <a:srgbClr val="0070C0"/>
                </a:solidFill>
              </a:rPr>
              <a:t>занятости</a:t>
            </a:r>
            <a:endParaRPr lang="ru-RU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ЦЗН города Краснодара  заключено 12 контрактов (разработка проектно-сметной документации на устройство структурированной кабельной сети (СКС), монтаж системы видеонаблюдения, дизайн-проект офисной мебели и оснащение рабочих мест, устройство (монтаж, демонтаж) АСПС ,  приобретение МФУ , лазерных принтеров, мини-АТС (телефонные аппараты), поставка информационных киосков, аппаратного </a:t>
            </a:r>
            <a:r>
              <a:rPr lang="ru-RU" sz="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криптошлюза</a:t>
            </a:r>
            <a:r>
              <a:rPr lang="ru-R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 на сумму </a:t>
            </a:r>
            <a:r>
              <a:rPr lang="ru-RU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1,4 млн </a:t>
            </a:r>
            <a:r>
              <a:rPr lang="ru-R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руб</a:t>
            </a:r>
            <a:r>
              <a:rPr lang="ru-RU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.;</a:t>
            </a:r>
            <a:endParaRPr lang="ru-RU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В </a:t>
            </a:r>
            <a:r>
              <a:rPr lang="ru-R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целях методического и организационного сопровождения внедрения единых требований проработано техническое задание на получение услуг (11 </a:t>
            </a:r>
            <a:r>
              <a:rPr lang="ru-RU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млн руб.).</a:t>
            </a:r>
          </a:p>
          <a:p>
            <a:pPr algn="just">
              <a:lnSpc>
                <a:spcPct val="80000"/>
              </a:lnSpc>
            </a:pPr>
            <a:r>
              <a:rPr lang="ru-RU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Кассовое исполнение по состоянию на 1 сентября 2019 г. 0,294 млн руб.</a:t>
            </a:r>
          </a:p>
          <a:p>
            <a:pPr indent="-171450" algn="just">
              <a:lnSpc>
                <a:spcPct val="80000"/>
              </a:lnSpc>
              <a:buFontTx/>
              <a:buChar char="-"/>
            </a:pPr>
            <a:endParaRPr lang="ru-RU" sz="1200" b="1" dirty="0" smtClean="0">
              <a:solidFill>
                <a:srgbClr val="0070C0"/>
              </a:solidFill>
            </a:endParaRPr>
          </a:p>
          <a:p>
            <a:r>
              <a:rPr lang="ru-RU" sz="1000" dirty="0" smtClean="0">
                <a:solidFill>
                  <a:srgbClr val="0070C0"/>
                </a:solidFill>
              </a:rPr>
              <a:t>Обучение</a:t>
            </a:r>
          </a:p>
          <a:p>
            <a:pPr algn="just">
              <a:lnSpc>
                <a:spcPct val="80000"/>
              </a:lnSpc>
            </a:pPr>
            <a:r>
              <a:rPr lang="ru-R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По данным министерства экономики Краснодарского края </a:t>
            </a:r>
            <a:r>
              <a:rPr lang="ru-RU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57 </a:t>
            </a:r>
            <a:r>
              <a:rPr lang="ru-R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предприятий  заключили соглашения </a:t>
            </a:r>
            <a:r>
              <a:rPr lang="ru-RU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о </a:t>
            </a:r>
            <a:r>
              <a:rPr lang="ru-R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взаимодействии при реализации мероприятий нацпроекта</a:t>
            </a:r>
            <a:r>
              <a:rPr lang="ru-RU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algn="just">
              <a:lnSpc>
                <a:spcPct val="80000"/>
              </a:lnSpc>
            </a:pPr>
            <a:r>
              <a:rPr lang="ru-R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По результатам  встреч центров занятости населения с предприятиями </a:t>
            </a:r>
            <a:r>
              <a:rPr lang="ru-RU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запланировано обучение 147 работников. Контракты на обучение будут заключены </a:t>
            </a:r>
            <a:r>
              <a:rPr lang="ru-R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в </a:t>
            </a:r>
            <a:r>
              <a:rPr lang="ru-RU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сентябре - октябре.</a:t>
            </a:r>
          </a:p>
          <a:p>
            <a:pPr algn="just">
              <a:lnSpc>
                <a:spcPct val="80000"/>
              </a:lnSpc>
            </a:pPr>
            <a:endParaRPr lang="ru-RU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lnSpc>
                <a:spcPct val="80000"/>
              </a:lnSpc>
              <a:buFontTx/>
              <a:buChar char="-"/>
            </a:pPr>
            <a:endParaRPr lang="ru-RU" sz="9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>
              <a:lnSpc>
                <a:spcPct val="80000"/>
              </a:lnSpc>
            </a:pPr>
            <a:endParaRPr lang="ru-RU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1402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2420</TotalTime>
  <Words>474</Words>
  <Application>Microsoft Office PowerPoint</Application>
  <PresentationFormat>Лист A4 (210x297 мм)</PresentationFormat>
  <Paragraphs>112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Апазиди Наталья Эрасовна</dc:creator>
  <cp:lastModifiedBy>Строгая Ольга Анатольевна</cp:lastModifiedBy>
  <cp:revision>215</cp:revision>
  <cp:lastPrinted>2019-09-18T11:16:11Z</cp:lastPrinted>
  <dcterms:created xsi:type="dcterms:W3CDTF">2019-02-15T11:54:03Z</dcterms:created>
  <dcterms:modified xsi:type="dcterms:W3CDTF">2019-09-18T11:18:44Z</dcterms:modified>
</cp:coreProperties>
</file>