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5495" autoAdjust="0"/>
    <p:restoredTop sz="94660"/>
  </p:normalViewPr>
  <p:slideViewPr>
    <p:cSldViewPr>
      <p:cViewPr>
        <p:scale>
          <a:sx n="80" d="100"/>
          <a:sy n="80" d="100"/>
        </p:scale>
        <p:origin x="-538" y="-1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13" Type="http://schemas.openxmlformats.org/officeDocument/2006/relationships/image" Target="../media/image15.wmf"/><Relationship Id="rId3" Type="http://schemas.openxmlformats.org/officeDocument/2006/relationships/image" Target="../media/image5.wmf"/><Relationship Id="rId7" Type="http://schemas.openxmlformats.org/officeDocument/2006/relationships/image" Target="../media/image9.wmf"/><Relationship Id="rId12" Type="http://schemas.openxmlformats.org/officeDocument/2006/relationships/image" Target="../media/image14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6" Type="http://schemas.openxmlformats.org/officeDocument/2006/relationships/image" Target="../media/image8.wmf"/><Relationship Id="rId11" Type="http://schemas.openxmlformats.org/officeDocument/2006/relationships/image" Target="../media/image13.wmf"/><Relationship Id="rId5" Type="http://schemas.openxmlformats.org/officeDocument/2006/relationships/image" Target="../media/image7.wmf"/><Relationship Id="rId15" Type="http://schemas.openxmlformats.org/officeDocument/2006/relationships/image" Target="../media/image17.wmf"/><Relationship Id="rId10" Type="http://schemas.openxmlformats.org/officeDocument/2006/relationships/image" Target="../media/image12.wmf"/><Relationship Id="rId4" Type="http://schemas.openxmlformats.org/officeDocument/2006/relationships/image" Target="../media/image6.wmf"/><Relationship Id="rId9" Type="http://schemas.openxmlformats.org/officeDocument/2006/relationships/image" Target="../media/image11.wmf"/><Relationship Id="rId14" Type="http://schemas.openxmlformats.org/officeDocument/2006/relationships/image" Target="../media/image1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963493-3B2F-4E2B-B749-D6CFCD54E797}" type="datetimeFigureOut">
              <a:rPr lang="ru-RU" smtClean="0"/>
              <a:pPr/>
              <a:t>06.09.2010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3A87A7-1262-4130-83BD-59055C59F68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497E445-AD80-4154-A9DA-43431FF57C5B}" type="slidenum">
              <a:rPr lang="ru-RU" smtClean="0"/>
              <a:pPr/>
              <a:t>12</a:t>
            </a:fld>
            <a:endParaRPr lang="ru-RU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кирзунова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BA726-3A1D-49AA-ABC1-FF78B0A03BDF}" type="datetimeFigureOut">
              <a:rPr lang="ru-RU" smtClean="0"/>
              <a:pPr/>
              <a:t>06.09.2010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D4F56-F45A-423A-9D09-F901C196E9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BA726-3A1D-49AA-ABC1-FF78B0A03BDF}" type="datetimeFigureOut">
              <a:rPr lang="ru-RU" smtClean="0"/>
              <a:pPr/>
              <a:t>06.09.2010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D4F56-F45A-423A-9D09-F901C196E9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BA726-3A1D-49AA-ABC1-FF78B0A03BDF}" type="datetimeFigureOut">
              <a:rPr lang="ru-RU" smtClean="0"/>
              <a:pPr/>
              <a:t>06.09.2010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D4F56-F45A-423A-9D09-F901C196E9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1B75A0-834E-4988-84DC-2959AAD5CE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BA726-3A1D-49AA-ABC1-FF78B0A03BDF}" type="datetimeFigureOut">
              <a:rPr lang="ru-RU" smtClean="0"/>
              <a:pPr/>
              <a:t>06.09.2010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D4F56-F45A-423A-9D09-F901C196E9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BA726-3A1D-49AA-ABC1-FF78B0A03BDF}" type="datetimeFigureOut">
              <a:rPr lang="ru-RU" smtClean="0"/>
              <a:pPr/>
              <a:t>06.09.2010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D4F56-F45A-423A-9D09-F901C196E9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BA726-3A1D-49AA-ABC1-FF78B0A03BDF}" type="datetimeFigureOut">
              <a:rPr lang="ru-RU" smtClean="0"/>
              <a:pPr/>
              <a:t>06.09.2010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D4F56-F45A-423A-9D09-F901C196E9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BA726-3A1D-49AA-ABC1-FF78B0A03BDF}" type="datetimeFigureOut">
              <a:rPr lang="ru-RU" smtClean="0"/>
              <a:pPr/>
              <a:t>06.09.2010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D4F56-F45A-423A-9D09-F901C196E9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BA726-3A1D-49AA-ABC1-FF78B0A03BDF}" type="datetimeFigureOut">
              <a:rPr lang="ru-RU" smtClean="0"/>
              <a:pPr/>
              <a:t>06.09.2010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D4F56-F45A-423A-9D09-F901C196E9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BA726-3A1D-49AA-ABC1-FF78B0A03BDF}" type="datetimeFigureOut">
              <a:rPr lang="ru-RU" smtClean="0"/>
              <a:pPr/>
              <a:t>06.09.2010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D4F56-F45A-423A-9D09-F901C196E9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BA726-3A1D-49AA-ABC1-FF78B0A03BDF}" type="datetimeFigureOut">
              <a:rPr lang="ru-RU" smtClean="0"/>
              <a:pPr/>
              <a:t>06.09.2010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D4F56-F45A-423A-9D09-F901C196E9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BA726-3A1D-49AA-ABC1-FF78B0A03BDF}" type="datetimeFigureOut">
              <a:rPr lang="ru-RU" smtClean="0"/>
              <a:pPr/>
              <a:t>06.09.2010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D4F56-F45A-423A-9D09-F901C196E9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66FF"/>
            </a:gs>
            <a:gs pos="100000">
              <a:srgbClr val="66FFFF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BBA726-3A1D-49AA-ABC1-FF78B0A03BDF}" type="datetimeFigureOut">
              <a:rPr lang="ru-RU" smtClean="0"/>
              <a:pPr/>
              <a:t>06.09.2010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CD4F56-F45A-423A-9D09-F901C196E96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13" Type="http://schemas.openxmlformats.org/officeDocument/2006/relationships/oleObject" Target="../embeddings/oleObject11.bin"/><Relationship Id="rId18" Type="http://schemas.openxmlformats.org/officeDocument/2006/relationships/oleObject" Target="../embeddings/oleObject16.bin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6.bin"/><Relationship Id="rId12" Type="http://schemas.openxmlformats.org/officeDocument/2006/relationships/oleObject" Target="../embeddings/oleObject10.bin"/><Relationship Id="rId17" Type="http://schemas.openxmlformats.org/officeDocument/2006/relationships/oleObject" Target="../embeddings/oleObject15.bin"/><Relationship Id="rId2" Type="http://schemas.openxmlformats.org/officeDocument/2006/relationships/slideLayout" Target="../slideLayouts/slideLayout12.xml"/><Relationship Id="rId16" Type="http://schemas.openxmlformats.org/officeDocument/2006/relationships/oleObject" Target="../embeddings/oleObject14.bin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11" Type="http://schemas.openxmlformats.org/officeDocument/2006/relationships/oleObject" Target="../embeddings/oleObject9.bin"/><Relationship Id="rId5" Type="http://schemas.openxmlformats.org/officeDocument/2006/relationships/oleObject" Target="../embeddings/oleObject4.bin"/><Relationship Id="rId15" Type="http://schemas.openxmlformats.org/officeDocument/2006/relationships/oleObject" Target="../embeddings/oleObject13.bin"/><Relationship Id="rId10" Type="http://schemas.openxmlformats.org/officeDocument/2006/relationships/oleObject" Target="../embeddings/oleObject8.bin"/><Relationship Id="rId19" Type="http://schemas.openxmlformats.org/officeDocument/2006/relationships/oleObject" Target="../embeddings/oleObject17.bin"/><Relationship Id="rId4" Type="http://schemas.openxmlformats.org/officeDocument/2006/relationships/oleObject" Target="../embeddings/oleObject3.bin"/><Relationship Id="rId9" Type="http://schemas.openxmlformats.org/officeDocument/2006/relationships/oleObject" Target="../embeddings/oleObject7.bin"/><Relationship Id="rId14" Type="http://schemas.openxmlformats.org/officeDocument/2006/relationships/oleObject" Target="../embeddings/oleObject12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70C0"/>
            </a:gs>
            <a:gs pos="100000">
              <a:srgbClr val="66FFFF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DSZ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260350"/>
            <a:ext cx="1316038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Rectangle 5"/>
          <p:cNvSpPr>
            <a:spLocks noChangeArrowheads="1"/>
          </p:cNvSpPr>
          <p:nvPr/>
        </p:nvSpPr>
        <p:spPr bwMode="auto">
          <a:xfrm>
            <a:off x="1476375" y="2741613"/>
            <a:ext cx="661035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400" b="1" dirty="0"/>
              <a:t>Мониторинг работы </a:t>
            </a:r>
          </a:p>
          <a:p>
            <a:pPr algn="ctr"/>
            <a:r>
              <a:rPr lang="ru-RU" sz="2400" b="1" dirty="0"/>
              <a:t>управлений социальной защиты населения Краснодарского края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DSZ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260350"/>
            <a:ext cx="1316038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Text Box 5"/>
          <p:cNvSpPr txBox="1">
            <a:spLocks noChangeArrowheads="1"/>
          </p:cNvSpPr>
          <p:nvPr/>
        </p:nvSpPr>
        <p:spPr bwMode="auto">
          <a:xfrm>
            <a:off x="1851025" y="538163"/>
            <a:ext cx="617696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/>
              <a:t>Организация назначения и выплаты пособий и компенсаций</a:t>
            </a:r>
          </a:p>
        </p:txBody>
      </p:sp>
      <p:sp>
        <p:nvSpPr>
          <p:cNvPr id="3077" name="Rectangle 7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pSp>
        <p:nvGrpSpPr>
          <p:cNvPr id="2" name="Группа 5"/>
          <p:cNvGrpSpPr/>
          <p:nvPr/>
        </p:nvGrpSpPr>
        <p:grpSpPr>
          <a:xfrm>
            <a:off x="2000232" y="2678194"/>
            <a:ext cx="6429419" cy="1107996"/>
            <a:chOff x="2288597" y="2453998"/>
            <a:chExt cx="5096489" cy="1107996"/>
          </a:xfrm>
        </p:grpSpPr>
        <p:sp>
          <p:nvSpPr>
            <p:cNvPr id="7" name="Rectangle 17"/>
            <p:cNvSpPr>
              <a:spLocks noChangeArrowheads="1"/>
            </p:cNvSpPr>
            <p:nvPr/>
          </p:nvSpPr>
          <p:spPr bwMode="auto">
            <a:xfrm>
              <a:off x="2288597" y="2453998"/>
              <a:ext cx="4983234" cy="11079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/>
            <a:p>
              <a:r>
                <a:rPr lang="ru-RU" dirty="0"/>
                <a:t>      </a:t>
              </a:r>
              <a:r>
                <a:rPr lang="ru-RU" dirty="0" smtClean="0"/>
                <a:t>    </a:t>
              </a:r>
              <a:endParaRPr lang="ru-RU" sz="2000" dirty="0"/>
            </a:p>
            <a:p>
              <a:r>
                <a:rPr lang="ru-RU" sz="2800" i="1" dirty="0">
                  <a:cs typeface="FrankRuehl" pitchFamily="34" charset="-79"/>
                </a:rPr>
                <a:t>К</a:t>
              </a:r>
              <a:r>
                <a:rPr lang="ru-RU" dirty="0"/>
                <a:t> = </a:t>
              </a:r>
              <a:r>
                <a:rPr lang="ru-RU" dirty="0" smtClean="0"/>
                <a:t>---------------------------------------------------------------------------------</a:t>
              </a:r>
            </a:p>
            <a:p>
              <a:r>
                <a:rPr lang="ru-RU" sz="2000" dirty="0" smtClean="0"/>
                <a:t>         </a:t>
              </a:r>
              <a:endParaRPr lang="ru-RU" sz="2000" dirty="0"/>
            </a:p>
          </p:txBody>
        </p:sp>
        <p:sp>
          <p:nvSpPr>
            <p:cNvPr id="8" name="Rectangle 17"/>
            <p:cNvSpPr>
              <a:spLocks noChangeArrowheads="1"/>
            </p:cNvSpPr>
            <p:nvPr/>
          </p:nvSpPr>
          <p:spPr bwMode="auto">
            <a:xfrm>
              <a:off x="2571735" y="2600262"/>
              <a:ext cx="481335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/>
            <a:p>
              <a:r>
                <a:rPr lang="ru-RU" sz="2000" dirty="0" smtClean="0"/>
                <a:t> </a:t>
              </a:r>
              <a:r>
                <a:rPr lang="ru-RU" sz="2000" dirty="0" smtClean="0">
                  <a:cs typeface="FrankRuehl" pitchFamily="34" charset="-79"/>
                </a:rPr>
                <a:t>количество личных дел получателей без замечаний</a:t>
              </a:r>
              <a:endParaRPr lang="ru-RU" sz="2000" dirty="0">
                <a:cs typeface="FrankRuehl" pitchFamily="34" charset="-79"/>
              </a:endParaRPr>
            </a:p>
          </p:txBody>
        </p:sp>
        <p:sp>
          <p:nvSpPr>
            <p:cNvPr id="9" name="Rectangle 17"/>
            <p:cNvSpPr>
              <a:spLocks noChangeArrowheads="1"/>
            </p:cNvSpPr>
            <p:nvPr/>
          </p:nvSpPr>
          <p:spPr bwMode="auto">
            <a:xfrm>
              <a:off x="2699741" y="3054020"/>
              <a:ext cx="4458834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/>
            <a:p>
              <a:r>
                <a:rPr lang="ru-RU" sz="2000" dirty="0" smtClean="0"/>
                <a:t>   </a:t>
              </a:r>
              <a:r>
                <a:rPr lang="ru-RU" sz="2000" dirty="0" smtClean="0">
                  <a:cs typeface="FrankRuehl" pitchFamily="34" charset="-79"/>
                </a:rPr>
                <a:t>общее количество проверенных  личных дел</a:t>
              </a:r>
              <a:endParaRPr lang="ru-RU" sz="2000" dirty="0">
                <a:cs typeface="FrankRuehl" pitchFamily="34" charset="-79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1763713" y="508000"/>
            <a:ext cx="71294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7200" algn="ctr"/>
            <a:r>
              <a:rPr lang="ru-RU" sz="2400" dirty="0"/>
              <a:t>Меры соцподдержки по ЖКУ</a:t>
            </a:r>
          </a:p>
        </p:txBody>
      </p:sp>
      <p:sp>
        <p:nvSpPr>
          <p:cNvPr id="4100" name="Rectangle 6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14344" name="Picture 8" descr="DSZ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260350"/>
            <a:ext cx="1316038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17"/>
          <p:cNvSpPr>
            <a:spLocks noChangeArrowheads="1"/>
          </p:cNvSpPr>
          <p:nvPr/>
        </p:nvSpPr>
        <p:spPr bwMode="auto">
          <a:xfrm>
            <a:off x="2000232" y="3071810"/>
            <a:ext cx="6500858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ru-RU" dirty="0"/>
              <a:t>      </a:t>
            </a:r>
            <a:r>
              <a:rPr lang="ru-RU" dirty="0" smtClean="0"/>
              <a:t>    </a:t>
            </a:r>
            <a:endParaRPr lang="ru-RU" sz="2000" dirty="0"/>
          </a:p>
          <a:p>
            <a:r>
              <a:rPr lang="ru-RU" sz="2800" i="1" dirty="0" err="1" smtClean="0">
                <a:cs typeface="FrankRuehl" pitchFamily="34" charset="-79"/>
              </a:rPr>
              <a:t>Пр</a:t>
            </a:r>
            <a:r>
              <a:rPr lang="ru-RU" dirty="0" smtClean="0"/>
              <a:t> </a:t>
            </a:r>
            <a:r>
              <a:rPr lang="ru-RU" dirty="0"/>
              <a:t>= </a:t>
            </a:r>
            <a:r>
              <a:rPr lang="ru-RU" dirty="0" smtClean="0"/>
              <a:t>-------------------------------------------------------------------------------</a:t>
            </a:r>
          </a:p>
          <a:p>
            <a:r>
              <a:rPr lang="ru-RU" sz="2000" dirty="0" smtClean="0"/>
              <a:t>         </a:t>
            </a:r>
            <a:endParaRPr lang="ru-RU" sz="2000" dirty="0"/>
          </a:p>
        </p:txBody>
      </p:sp>
      <p:sp>
        <p:nvSpPr>
          <p:cNvPr id="8" name="Rectangle 17"/>
          <p:cNvSpPr>
            <a:spLocks noChangeArrowheads="1"/>
          </p:cNvSpPr>
          <p:nvPr/>
        </p:nvSpPr>
        <p:spPr bwMode="auto">
          <a:xfrm>
            <a:off x="2571737" y="2857496"/>
            <a:ext cx="607222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ru-RU" sz="2000" dirty="0" smtClean="0"/>
              <a:t> </a:t>
            </a:r>
            <a:r>
              <a:rPr lang="ru-RU" sz="2000" dirty="0" smtClean="0">
                <a:cs typeface="FrankRuehl" pitchFamily="34" charset="-79"/>
              </a:rPr>
              <a:t>количество проверенных личных дел получателей         </a:t>
            </a:r>
          </a:p>
          <a:p>
            <a:r>
              <a:rPr lang="ru-RU" sz="2000" dirty="0" smtClean="0">
                <a:cs typeface="FrankRuehl" pitchFamily="34" charset="-79"/>
              </a:rPr>
              <a:t>        компенсаций (субсидий) без замечаний</a:t>
            </a:r>
            <a:endParaRPr lang="ru-RU" sz="2000" dirty="0">
              <a:cs typeface="FrankRuehl" pitchFamily="34" charset="-79"/>
            </a:endParaRPr>
          </a:p>
        </p:txBody>
      </p:sp>
      <p:sp>
        <p:nvSpPr>
          <p:cNvPr id="9" name="Rectangle 17"/>
          <p:cNvSpPr>
            <a:spLocks noChangeArrowheads="1"/>
          </p:cNvSpPr>
          <p:nvPr/>
        </p:nvSpPr>
        <p:spPr bwMode="auto">
          <a:xfrm>
            <a:off x="2661784" y="3714752"/>
            <a:ext cx="562499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ru-RU" sz="2000" dirty="0" smtClean="0"/>
              <a:t>   </a:t>
            </a:r>
            <a:r>
              <a:rPr lang="ru-RU" sz="2000" dirty="0" smtClean="0">
                <a:cs typeface="FrankRuehl" pitchFamily="34" charset="-79"/>
              </a:rPr>
              <a:t>общее количество проверенных  личных дел</a:t>
            </a:r>
            <a:endParaRPr lang="ru-RU" sz="2000" dirty="0">
              <a:cs typeface="FrankRuehl" pitchFamily="34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/>
          <p:cNvSpPr>
            <a:spLocks noChangeArrowheads="1"/>
          </p:cNvSpPr>
          <p:nvPr/>
        </p:nvSpPr>
        <p:spPr bwMode="auto">
          <a:xfrm>
            <a:off x="1692275" y="404813"/>
            <a:ext cx="72009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dirty="0"/>
              <a:t>Организация ИПР с семьями,</a:t>
            </a:r>
          </a:p>
          <a:p>
            <a:pPr algn="ctr"/>
            <a:r>
              <a:rPr lang="ru-RU" sz="2400" dirty="0"/>
              <a:t> находящимися в  социально опасном положении (СОП) или иной трудной жизненной ситуации (ТЖС)</a:t>
            </a:r>
          </a:p>
        </p:txBody>
      </p:sp>
      <p:pic>
        <p:nvPicPr>
          <p:cNvPr id="22533" name="Picture 5" descr="DSZ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260350"/>
            <a:ext cx="1316038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Text Box 8"/>
          <p:cNvSpPr txBox="1">
            <a:spLocks noChangeArrowheads="1"/>
          </p:cNvSpPr>
          <p:nvPr/>
        </p:nvSpPr>
        <p:spPr bwMode="auto">
          <a:xfrm>
            <a:off x="4000496" y="1691334"/>
            <a:ext cx="228601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i="1" dirty="0"/>
              <a:t>К</a:t>
            </a:r>
            <a:r>
              <a:rPr lang="ru-RU" sz="2800" dirty="0"/>
              <a:t> = К</a:t>
            </a:r>
            <a:r>
              <a:rPr lang="ru-RU" sz="2600" dirty="0"/>
              <a:t>1</a:t>
            </a:r>
            <a:r>
              <a:rPr lang="ru-RU" sz="2800" dirty="0"/>
              <a:t> + К</a:t>
            </a:r>
            <a:r>
              <a:rPr lang="ru-RU" sz="2600" dirty="0"/>
              <a:t>2</a:t>
            </a:r>
          </a:p>
        </p:txBody>
      </p:sp>
      <p:grpSp>
        <p:nvGrpSpPr>
          <p:cNvPr id="2" name="Группа 23"/>
          <p:cNvGrpSpPr/>
          <p:nvPr/>
        </p:nvGrpSpPr>
        <p:grpSpPr>
          <a:xfrm>
            <a:off x="2100283" y="2456115"/>
            <a:ext cx="5400675" cy="1708160"/>
            <a:chOff x="2071670" y="2456115"/>
            <a:chExt cx="5400675" cy="1708160"/>
          </a:xfrm>
        </p:grpSpPr>
        <p:sp>
          <p:nvSpPr>
            <p:cNvPr id="16388" name="Text Box 6"/>
            <p:cNvSpPr txBox="1">
              <a:spLocks noChangeArrowheads="1"/>
            </p:cNvSpPr>
            <p:nvPr/>
          </p:nvSpPr>
          <p:spPr bwMode="auto">
            <a:xfrm>
              <a:off x="2071670" y="2456115"/>
              <a:ext cx="5400675" cy="1708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dirty="0" smtClean="0"/>
                <a:t>         </a:t>
              </a:r>
            </a:p>
            <a:p>
              <a:pPr>
                <a:spcBef>
                  <a:spcPct val="50000"/>
                </a:spcBef>
              </a:pPr>
              <a:r>
                <a:rPr lang="ru-RU" sz="2200" dirty="0" smtClean="0"/>
                <a:t>К</a:t>
              </a:r>
              <a:r>
                <a:rPr lang="ru-RU" dirty="0" smtClean="0"/>
                <a:t>1 </a:t>
              </a:r>
              <a:r>
                <a:rPr lang="ru-RU" dirty="0"/>
                <a:t>= </a:t>
              </a:r>
              <a:r>
                <a:rPr lang="ru-RU" dirty="0" smtClean="0"/>
                <a:t>---------------------------------------------------------------</a:t>
              </a:r>
              <a:endParaRPr lang="ru-RU" dirty="0"/>
            </a:p>
            <a:p>
              <a:pPr>
                <a:spcBef>
                  <a:spcPct val="50000"/>
                </a:spcBef>
              </a:pPr>
              <a:r>
                <a:rPr lang="ru-RU" dirty="0"/>
                <a:t>        </a:t>
              </a:r>
            </a:p>
            <a:p>
              <a:pPr>
                <a:spcBef>
                  <a:spcPct val="50000"/>
                </a:spcBef>
              </a:pPr>
              <a:r>
                <a:rPr lang="ru-RU" dirty="0"/>
                <a:t>        </a:t>
              </a:r>
            </a:p>
          </p:txBody>
        </p:sp>
        <p:grpSp>
          <p:nvGrpSpPr>
            <p:cNvPr id="3" name="Группа 22"/>
            <p:cNvGrpSpPr/>
            <p:nvPr/>
          </p:nvGrpSpPr>
          <p:grpSpPr>
            <a:xfrm>
              <a:off x="2571736" y="2500306"/>
              <a:ext cx="4786346" cy="1226588"/>
              <a:chOff x="2571736" y="2500306"/>
              <a:chExt cx="4786346" cy="1226588"/>
            </a:xfrm>
          </p:grpSpPr>
          <p:grpSp>
            <p:nvGrpSpPr>
              <p:cNvPr id="4" name="Группа 11"/>
              <p:cNvGrpSpPr/>
              <p:nvPr/>
            </p:nvGrpSpPr>
            <p:grpSpPr>
              <a:xfrm>
                <a:off x="2571736" y="2500306"/>
                <a:ext cx="4786346" cy="1000132"/>
                <a:chOff x="2571736" y="2187308"/>
                <a:chExt cx="4786346" cy="1000132"/>
              </a:xfrm>
            </p:grpSpPr>
            <p:grpSp>
              <p:nvGrpSpPr>
                <p:cNvPr id="5" name="Группа 10"/>
                <p:cNvGrpSpPr/>
                <p:nvPr/>
              </p:nvGrpSpPr>
              <p:grpSpPr>
                <a:xfrm>
                  <a:off x="2571736" y="2187308"/>
                  <a:ext cx="4643438" cy="642942"/>
                  <a:chOff x="2571736" y="2187308"/>
                  <a:chExt cx="4643438" cy="642942"/>
                </a:xfrm>
              </p:grpSpPr>
              <p:sp>
                <p:nvSpPr>
                  <p:cNvPr id="7" name="Text Box 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714644" y="2187308"/>
                    <a:ext cx="4071934" cy="36933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ru-RU" dirty="0" smtClean="0"/>
                      <a:t>количество семей, находящихся в ТЖС,</a:t>
                    </a:r>
                    <a:endParaRPr lang="ru-RU" dirty="0"/>
                  </a:p>
                </p:txBody>
              </p:sp>
              <p:sp>
                <p:nvSpPr>
                  <p:cNvPr id="8" name="Text Box 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571736" y="2460918"/>
                    <a:ext cx="4643438" cy="36933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square"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ru-RU" dirty="0" smtClean="0"/>
                      <a:t>которым оказаны различные виды помощи </a:t>
                    </a:r>
                    <a:endParaRPr lang="ru-RU" dirty="0"/>
                  </a:p>
                </p:txBody>
              </p:sp>
            </p:grpSp>
            <p:sp>
              <p:nvSpPr>
                <p:cNvPr id="9" name="Text Box 8"/>
                <p:cNvSpPr txBox="1">
                  <a:spLocks noChangeArrowheads="1"/>
                </p:cNvSpPr>
                <p:nvPr/>
              </p:nvSpPr>
              <p:spPr bwMode="auto">
                <a:xfrm>
                  <a:off x="2714644" y="2818108"/>
                  <a:ext cx="4643438" cy="3693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ru-RU" dirty="0" smtClean="0"/>
                    <a:t>количество малообеспеченных семей в</a:t>
                  </a:r>
                  <a:endParaRPr lang="ru-RU" dirty="0"/>
                </a:p>
              </p:txBody>
            </p:sp>
          </p:grpSp>
          <p:sp>
            <p:nvSpPr>
              <p:cNvPr id="10" name="Text Box 8"/>
              <p:cNvSpPr txBox="1">
                <a:spLocks noChangeArrowheads="1"/>
              </p:cNvSpPr>
              <p:nvPr/>
            </p:nvSpPr>
            <p:spPr bwMode="auto">
              <a:xfrm>
                <a:off x="2938482" y="3357562"/>
                <a:ext cx="3419468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dirty="0" smtClean="0"/>
                  <a:t>муниципальном образовании</a:t>
                </a:r>
                <a:endParaRPr lang="ru-RU" dirty="0"/>
              </a:p>
            </p:txBody>
          </p:sp>
        </p:grpSp>
      </p:grpSp>
      <p:grpSp>
        <p:nvGrpSpPr>
          <p:cNvPr id="6" name="Группа 24"/>
          <p:cNvGrpSpPr/>
          <p:nvPr/>
        </p:nvGrpSpPr>
        <p:grpSpPr>
          <a:xfrm>
            <a:off x="1735163" y="3976220"/>
            <a:ext cx="6480175" cy="1310168"/>
            <a:chOff x="1663725" y="3988362"/>
            <a:chExt cx="6480175" cy="1310168"/>
          </a:xfrm>
        </p:grpSpPr>
        <p:grpSp>
          <p:nvGrpSpPr>
            <p:cNvPr id="11" name="Группа 16"/>
            <p:cNvGrpSpPr/>
            <p:nvPr/>
          </p:nvGrpSpPr>
          <p:grpSpPr>
            <a:xfrm>
              <a:off x="2054222" y="3988362"/>
              <a:ext cx="5875363" cy="642942"/>
              <a:chOff x="785785" y="3429000"/>
              <a:chExt cx="5875363" cy="642942"/>
            </a:xfrm>
          </p:grpSpPr>
          <p:sp>
            <p:nvSpPr>
              <p:cNvPr id="15" name="Text Box 8"/>
              <p:cNvSpPr txBox="1">
                <a:spLocks noChangeArrowheads="1"/>
              </p:cNvSpPr>
              <p:nvPr/>
            </p:nvSpPr>
            <p:spPr bwMode="auto">
              <a:xfrm>
                <a:off x="785785" y="3429000"/>
                <a:ext cx="5875363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ru-RU" dirty="0" smtClean="0"/>
                  <a:t>  количество семей, находящихся в СОП или иной ТЖС</a:t>
                </a:r>
                <a:endParaRPr lang="ru-RU" dirty="0"/>
              </a:p>
            </p:txBody>
          </p:sp>
          <p:sp>
            <p:nvSpPr>
              <p:cNvPr id="16" name="Text Box 8"/>
              <p:cNvSpPr txBox="1">
                <a:spLocks noChangeArrowheads="1"/>
              </p:cNvSpPr>
              <p:nvPr/>
            </p:nvSpPr>
            <p:spPr bwMode="auto">
              <a:xfrm>
                <a:off x="1000099" y="3702610"/>
                <a:ext cx="5518173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ru-RU" dirty="0" smtClean="0"/>
                  <a:t>       в отношении которых  проводится </a:t>
                </a:r>
                <a:r>
                  <a:rPr lang="en-US" dirty="0" smtClean="0"/>
                  <a:t>ИПР</a:t>
                </a:r>
                <a:r>
                  <a:rPr lang="ru-RU" dirty="0" smtClean="0"/>
                  <a:t>  </a:t>
                </a:r>
                <a:endParaRPr lang="ru-RU" dirty="0"/>
              </a:p>
            </p:txBody>
          </p:sp>
        </p:grpSp>
        <p:grpSp>
          <p:nvGrpSpPr>
            <p:cNvPr id="12" name="Группа 20"/>
            <p:cNvGrpSpPr/>
            <p:nvPr/>
          </p:nvGrpSpPr>
          <p:grpSpPr>
            <a:xfrm>
              <a:off x="1663725" y="4420162"/>
              <a:ext cx="6480175" cy="878368"/>
              <a:chOff x="395288" y="3860800"/>
              <a:chExt cx="6480175" cy="878368"/>
            </a:xfrm>
          </p:grpSpPr>
          <p:sp>
            <p:nvSpPr>
              <p:cNvPr id="16389" name="Text Box 7"/>
              <p:cNvSpPr txBox="1">
                <a:spLocks noChangeArrowheads="1"/>
              </p:cNvSpPr>
              <p:nvPr/>
            </p:nvSpPr>
            <p:spPr bwMode="auto">
              <a:xfrm>
                <a:off x="395288" y="3860800"/>
                <a:ext cx="6480175" cy="8463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2200" dirty="0" smtClean="0"/>
                  <a:t>К</a:t>
                </a:r>
                <a:r>
                  <a:rPr lang="ru-RU" dirty="0" smtClean="0"/>
                  <a:t>2 = -----------------------------------------------------------------------------</a:t>
                </a:r>
                <a:endParaRPr lang="ru-RU" dirty="0"/>
              </a:p>
              <a:p>
                <a:pPr>
                  <a:spcBef>
                    <a:spcPct val="50000"/>
                  </a:spcBef>
                </a:pPr>
                <a:r>
                  <a:rPr lang="ru-RU" dirty="0"/>
                  <a:t>               </a:t>
                </a:r>
              </a:p>
            </p:txBody>
          </p:sp>
          <p:grpSp>
            <p:nvGrpSpPr>
              <p:cNvPr id="13" name="Группа 19"/>
              <p:cNvGrpSpPr/>
              <p:nvPr/>
            </p:nvGrpSpPr>
            <p:grpSpPr>
              <a:xfrm>
                <a:off x="928661" y="4143380"/>
                <a:ext cx="5446735" cy="595788"/>
                <a:chOff x="928661" y="4143380"/>
                <a:chExt cx="5446735" cy="595788"/>
              </a:xfrm>
            </p:grpSpPr>
            <p:sp>
              <p:nvSpPr>
                <p:cNvPr id="18" name="Text Box 8"/>
                <p:cNvSpPr txBox="1">
                  <a:spLocks noChangeArrowheads="1"/>
                </p:cNvSpPr>
                <p:nvPr/>
              </p:nvSpPr>
              <p:spPr bwMode="auto">
                <a:xfrm>
                  <a:off x="928661" y="4143380"/>
                  <a:ext cx="5446735" cy="3693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r>
                    <a:rPr lang="ru-RU" dirty="0" smtClean="0"/>
                    <a:t>         количество семей, находящихся в ТЖС,</a:t>
                  </a:r>
                  <a:endParaRPr lang="ru-RU" dirty="0"/>
                </a:p>
              </p:txBody>
            </p:sp>
            <p:sp>
              <p:nvSpPr>
                <p:cNvPr id="19" name="Text Box 8"/>
                <p:cNvSpPr txBox="1">
                  <a:spLocks noChangeArrowheads="1"/>
                </p:cNvSpPr>
                <p:nvPr/>
              </p:nvSpPr>
              <p:spPr bwMode="auto">
                <a:xfrm>
                  <a:off x="1152500" y="4369836"/>
                  <a:ext cx="4562508" cy="3693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r>
                    <a:rPr lang="ru-RU" dirty="0" smtClean="0"/>
                    <a:t>которым оказаны различные виды помощи</a:t>
                  </a:r>
                  <a:endParaRPr lang="ru-RU" dirty="0"/>
                </a:p>
              </p:txBody>
            </p:sp>
          </p:grp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 descr="DSZ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260350"/>
            <a:ext cx="1316038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Rectangle 7"/>
          <p:cNvSpPr>
            <a:spLocks noChangeArrowheads="1"/>
          </p:cNvSpPr>
          <p:nvPr/>
        </p:nvSpPr>
        <p:spPr bwMode="auto">
          <a:xfrm>
            <a:off x="1835150" y="549275"/>
            <a:ext cx="71294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 smtClean="0"/>
              <a:t>C</a:t>
            </a:r>
            <a:r>
              <a:rPr lang="ru-RU" sz="2400" dirty="0" smtClean="0"/>
              <a:t>ведения о государственной регистрации имущества</a:t>
            </a:r>
            <a:endParaRPr lang="ru-RU" sz="2400" dirty="0"/>
          </a:p>
        </p:txBody>
      </p:sp>
      <p:grpSp>
        <p:nvGrpSpPr>
          <p:cNvPr id="2" name="Группа 17"/>
          <p:cNvGrpSpPr/>
          <p:nvPr/>
        </p:nvGrpSpPr>
        <p:grpSpPr>
          <a:xfrm>
            <a:off x="2071688" y="3029446"/>
            <a:ext cx="6357937" cy="1256810"/>
            <a:chOff x="2071688" y="3143248"/>
            <a:chExt cx="6357937" cy="1256810"/>
          </a:xfrm>
        </p:grpSpPr>
        <p:sp>
          <p:nvSpPr>
            <p:cNvPr id="8197" name="Прямоугольник 5"/>
            <p:cNvSpPr>
              <a:spLocks noChangeArrowheads="1"/>
            </p:cNvSpPr>
            <p:nvPr/>
          </p:nvSpPr>
          <p:spPr bwMode="auto">
            <a:xfrm>
              <a:off x="3214678" y="3999948"/>
              <a:ext cx="4395787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2000" dirty="0"/>
                <a:t>государственной собственности</a:t>
              </a:r>
            </a:p>
          </p:txBody>
        </p:sp>
        <p:grpSp>
          <p:nvGrpSpPr>
            <p:cNvPr id="3" name="Группа 16"/>
            <p:cNvGrpSpPr/>
            <p:nvPr/>
          </p:nvGrpSpPr>
          <p:grpSpPr>
            <a:xfrm>
              <a:off x="2071688" y="3143248"/>
              <a:ext cx="6357937" cy="1107996"/>
              <a:chOff x="2071688" y="3143248"/>
              <a:chExt cx="6357937" cy="1107996"/>
            </a:xfrm>
          </p:grpSpPr>
          <p:sp>
            <p:nvSpPr>
              <p:cNvPr id="8195" name="Rectangle 6"/>
              <p:cNvSpPr>
                <a:spLocks noChangeArrowheads="1"/>
              </p:cNvSpPr>
              <p:nvPr/>
            </p:nvSpPr>
            <p:spPr bwMode="auto">
              <a:xfrm>
                <a:off x="2071688" y="3143248"/>
                <a:ext cx="6357937" cy="11079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anchor="ctr">
                <a:spAutoFit/>
              </a:bodyPr>
              <a:lstStyle/>
              <a:p>
                <a:pPr algn="ctr"/>
                <a:r>
                  <a:rPr lang="ru-RU" dirty="0"/>
                  <a:t>                 </a:t>
                </a:r>
              </a:p>
              <a:p>
                <a:pPr algn="ctr"/>
                <a:r>
                  <a:rPr lang="ru-RU" sz="3000" i="1" smtClean="0"/>
                  <a:t>К</a:t>
                </a:r>
                <a:r>
                  <a:rPr lang="ru-RU" smtClean="0"/>
                  <a:t> = -------------------------------------------------------------------------</a:t>
                </a:r>
              </a:p>
              <a:p>
                <a:pPr algn="ctr"/>
                <a:r>
                  <a:rPr lang="ru-RU" smtClean="0"/>
                  <a:t>                           </a:t>
                </a:r>
                <a:endParaRPr lang="ru-RU" dirty="0"/>
              </a:p>
            </p:txBody>
          </p:sp>
          <p:grpSp>
            <p:nvGrpSpPr>
              <p:cNvPr id="4" name="Группа 8"/>
              <p:cNvGrpSpPr/>
              <p:nvPr/>
            </p:nvGrpSpPr>
            <p:grpSpPr>
              <a:xfrm>
                <a:off x="3009888" y="3357560"/>
                <a:ext cx="4848260" cy="400110"/>
                <a:chOff x="3224202" y="3345420"/>
                <a:chExt cx="4848260" cy="400110"/>
              </a:xfrm>
            </p:grpSpPr>
            <p:sp>
              <p:nvSpPr>
                <p:cNvPr id="8" name="Прямоугольник 5"/>
                <p:cNvSpPr>
                  <a:spLocks noChangeArrowheads="1"/>
                </p:cNvSpPr>
                <p:nvPr/>
              </p:nvSpPr>
              <p:spPr bwMode="auto">
                <a:xfrm>
                  <a:off x="3224202" y="3345420"/>
                  <a:ext cx="4848260" cy="4001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ru-RU" sz="1900" dirty="0" smtClean="0"/>
                    <a:t> </a:t>
                  </a:r>
                  <a:r>
                    <a:rPr lang="ru-RU" sz="2000" dirty="0" smtClean="0"/>
                    <a:t>2</a:t>
                  </a:r>
                  <a:r>
                    <a:rPr lang="en-US" sz="2000" dirty="0" smtClean="0"/>
                    <a:t> </a:t>
                  </a:r>
                  <a:r>
                    <a:rPr lang="ru-RU" sz="2000" dirty="0" smtClean="0"/>
                    <a:t>    количество объектов недвижимости</a:t>
                  </a:r>
                  <a:endParaRPr lang="ru-RU" sz="2000" dirty="0"/>
                </a:p>
              </p:txBody>
            </p:sp>
            <p:graphicFrame>
              <p:nvGraphicFramePr>
                <p:cNvPr id="8198" name="Object 7"/>
                <p:cNvGraphicFramePr>
                  <a:graphicFrameLocks noChangeAspect="1"/>
                </p:cNvGraphicFramePr>
                <p:nvPr/>
              </p:nvGraphicFramePr>
              <p:xfrm>
                <a:off x="3643306" y="3478214"/>
                <a:ext cx="142876" cy="165100"/>
              </p:xfrm>
              <a:graphic>
                <a:graphicData uri="http://schemas.openxmlformats.org/presentationml/2006/ole">
                  <p:oleObj spid="_x0000_s1026" name="Формула" r:id="rId4" imgW="152280" imgH="164880" progId="Equation.3">
                    <p:embed/>
                  </p:oleObj>
                </a:graphicData>
              </a:graphic>
            </p:graphicFrame>
          </p:grpSp>
          <p:sp>
            <p:nvSpPr>
              <p:cNvPr id="7" name="Прямоугольник 5"/>
              <p:cNvSpPr>
                <a:spLocks noChangeArrowheads="1"/>
              </p:cNvSpPr>
              <p:nvPr/>
            </p:nvSpPr>
            <p:spPr bwMode="auto">
              <a:xfrm>
                <a:off x="2786050" y="3726892"/>
                <a:ext cx="5357850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sz="2000" dirty="0" smtClean="0"/>
                  <a:t>общее количество  оформленных свидетельств</a:t>
                </a:r>
                <a:endParaRPr lang="ru-RU" sz="2000" dirty="0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4" descr="DSZ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260350"/>
            <a:ext cx="1316038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1" name="Rectangle 9"/>
          <p:cNvSpPr>
            <a:spLocks noChangeArrowheads="1"/>
          </p:cNvSpPr>
          <p:nvPr/>
        </p:nvSpPr>
        <p:spPr bwMode="auto">
          <a:xfrm>
            <a:off x="1763713" y="476250"/>
            <a:ext cx="70564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/>
              <a:t>Государственная служба и кадры</a:t>
            </a:r>
          </a:p>
        </p:txBody>
      </p:sp>
      <p:sp>
        <p:nvSpPr>
          <p:cNvPr id="9222" name="Text Box 10"/>
          <p:cNvSpPr txBox="1">
            <a:spLocks noChangeArrowheads="1"/>
          </p:cNvSpPr>
          <p:nvPr/>
        </p:nvSpPr>
        <p:spPr bwMode="auto">
          <a:xfrm>
            <a:off x="3543300" y="58991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9223" name="Text Box 11"/>
          <p:cNvSpPr txBox="1">
            <a:spLocks noChangeArrowheads="1"/>
          </p:cNvSpPr>
          <p:nvPr/>
        </p:nvSpPr>
        <p:spPr bwMode="auto">
          <a:xfrm>
            <a:off x="3857620" y="2214554"/>
            <a:ext cx="201295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i="1" dirty="0"/>
              <a:t>К</a:t>
            </a:r>
            <a:r>
              <a:rPr lang="ru-RU" sz="2800" dirty="0"/>
              <a:t> = К</a:t>
            </a:r>
            <a:r>
              <a:rPr lang="ru-RU" sz="2400" dirty="0"/>
              <a:t>1</a:t>
            </a:r>
            <a:r>
              <a:rPr lang="ru-RU" sz="2800" dirty="0"/>
              <a:t> + К</a:t>
            </a:r>
            <a:r>
              <a:rPr lang="ru-RU" sz="2400" dirty="0"/>
              <a:t>2</a:t>
            </a:r>
          </a:p>
        </p:txBody>
      </p:sp>
      <p:grpSp>
        <p:nvGrpSpPr>
          <p:cNvPr id="2" name="Группа 13"/>
          <p:cNvGrpSpPr/>
          <p:nvPr/>
        </p:nvGrpSpPr>
        <p:grpSpPr>
          <a:xfrm>
            <a:off x="765095" y="3214686"/>
            <a:ext cx="8239755" cy="1017781"/>
            <a:chOff x="765095" y="3214686"/>
            <a:chExt cx="8239755" cy="1017781"/>
          </a:xfrm>
        </p:grpSpPr>
        <p:sp>
          <p:nvSpPr>
            <p:cNvPr id="9219" name="Rectangle 7"/>
            <p:cNvSpPr>
              <a:spLocks noChangeArrowheads="1"/>
            </p:cNvSpPr>
            <p:nvPr/>
          </p:nvSpPr>
          <p:spPr bwMode="auto">
            <a:xfrm>
              <a:off x="765095" y="3401470"/>
              <a:ext cx="8239755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2800" dirty="0" smtClean="0"/>
                <a:t>K</a:t>
              </a:r>
              <a:r>
                <a:rPr lang="ru-RU" sz="2400" dirty="0"/>
                <a:t>1 </a:t>
              </a:r>
              <a:r>
                <a:rPr lang="ru-RU" dirty="0"/>
                <a:t>= </a:t>
              </a:r>
              <a:r>
                <a:rPr lang="ru-RU" dirty="0" smtClean="0"/>
                <a:t>----------------------------------------------------------------------------------------------------------</a:t>
              </a:r>
            </a:p>
            <a:p>
              <a:pPr algn="ctr"/>
              <a:r>
                <a:rPr lang="ru-RU" sz="2000" dirty="0" smtClean="0"/>
                <a:t>          </a:t>
              </a:r>
              <a:endParaRPr lang="ru-RU" sz="1900" dirty="0"/>
            </a:p>
          </p:txBody>
        </p:sp>
        <p:sp>
          <p:nvSpPr>
            <p:cNvPr id="8" name="Прямоугольник 5"/>
            <p:cNvSpPr>
              <a:spLocks noChangeArrowheads="1"/>
            </p:cNvSpPr>
            <p:nvPr/>
          </p:nvSpPr>
          <p:spPr bwMode="auto">
            <a:xfrm>
              <a:off x="2357422" y="3214686"/>
              <a:ext cx="5562640" cy="3847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ru-RU" sz="1900" dirty="0" smtClean="0"/>
                <a:t>А (количество вопросов оцененных положительно)</a:t>
              </a:r>
              <a:endParaRPr lang="ru-RU" sz="2000" dirty="0"/>
            </a:p>
          </p:txBody>
        </p:sp>
      </p:grpSp>
      <p:sp>
        <p:nvSpPr>
          <p:cNvPr id="9" name="Прямоугольник 5"/>
          <p:cNvSpPr>
            <a:spLocks noChangeArrowheads="1"/>
          </p:cNvSpPr>
          <p:nvPr/>
        </p:nvSpPr>
        <p:spPr bwMode="auto">
          <a:xfrm>
            <a:off x="1142976" y="3714752"/>
            <a:ext cx="8001024" cy="384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900" dirty="0" smtClean="0"/>
              <a:t>В (общее количество вопросов, проверяемых при оценке деятельности)</a:t>
            </a:r>
            <a:endParaRPr lang="ru-RU" sz="1900" dirty="0"/>
          </a:p>
        </p:txBody>
      </p:sp>
      <p:grpSp>
        <p:nvGrpSpPr>
          <p:cNvPr id="3" name="Группа 11"/>
          <p:cNvGrpSpPr/>
          <p:nvPr/>
        </p:nvGrpSpPr>
        <p:grpSpPr>
          <a:xfrm>
            <a:off x="831027" y="4619163"/>
            <a:ext cx="8313005" cy="1228846"/>
            <a:chOff x="688151" y="4286257"/>
            <a:chExt cx="8313005" cy="1228846"/>
          </a:xfrm>
        </p:grpSpPr>
        <p:sp>
          <p:nvSpPr>
            <p:cNvPr id="9220" name="Rectangle 8"/>
            <p:cNvSpPr>
              <a:spLocks noChangeArrowheads="1"/>
            </p:cNvSpPr>
            <p:nvPr/>
          </p:nvSpPr>
          <p:spPr bwMode="auto">
            <a:xfrm>
              <a:off x="688151" y="4714884"/>
              <a:ext cx="7957628" cy="8002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2800" dirty="0" smtClean="0"/>
                <a:t>K</a:t>
              </a:r>
              <a:r>
                <a:rPr lang="ru-RU" sz="2400" dirty="0"/>
                <a:t>2 </a:t>
              </a:r>
              <a:r>
                <a:rPr lang="ru-RU" dirty="0"/>
                <a:t>= </a:t>
              </a:r>
              <a:r>
                <a:rPr lang="ru-RU" dirty="0" smtClean="0"/>
                <a:t>------------------------------------------------------------------------------------------------------</a:t>
              </a:r>
              <a:endParaRPr lang="ru-RU" dirty="0"/>
            </a:p>
            <a:p>
              <a:pPr algn="ctr"/>
              <a:r>
                <a:rPr lang="ru-RU" dirty="0"/>
                <a:t>          </a:t>
              </a:r>
            </a:p>
          </p:txBody>
        </p:sp>
        <p:sp>
          <p:nvSpPr>
            <p:cNvPr id="10" name="Прямоугольник 5"/>
            <p:cNvSpPr>
              <a:spLocks noChangeArrowheads="1"/>
            </p:cNvSpPr>
            <p:nvPr/>
          </p:nvSpPr>
          <p:spPr bwMode="auto">
            <a:xfrm>
              <a:off x="1000100" y="5068827"/>
              <a:ext cx="8001056" cy="3847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ru-RU" sz="1900" dirty="0" smtClean="0"/>
                <a:t>количество выданных заданий должностными лицами департамента</a:t>
              </a:r>
              <a:endParaRPr lang="ru-RU" sz="1900" dirty="0"/>
            </a:p>
          </p:txBody>
        </p:sp>
        <p:sp>
          <p:nvSpPr>
            <p:cNvPr id="11" name="Прямоугольник 5"/>
            <p:cNvSpPr>
              <a:spLocks noChangeArrowheads="1"/>
            </p:cNvSpPr>
            <p:nvPr/>
          </p:nvSpPr>
          <p:spPr bwMode="auto">
            <a:xfrm>
              <a:off x="1500166" y="4286257"/>
              <a:ext cx="7000924" cy="9848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ru-RU" sz="1900" dirty="0" smtClean="0"/>
                <a:t>количество качественно выполненных в установленные сроки </a:t>
              </a:r>
            </a:p>
            <a:p>
              <a:pPr algn="ctr"/>
              <a:r>
                <a:rPr lang="ru-RU" sz="1900" dirty="0" smtClean="0"/>
                <a:t>заданий должностных лиц департамента</a:t>
              </a:r>
            </a:p>
            <a:p>
              <a:pPr algn="ctr"/>
              <a:endParaRPr lang="ru-RU" sz="20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 Box 11"/>
          <p:cNvSpPr txBox="1">
            <a:spLocks noChangeArrowheads="1"/>
          </p:cNvSpPr>
          <p:nvPr/>
        </p:nvSpPr>
        <p:spPr bwMode="auto">
          <a:xfrm>
            <a:off x="2000232" y="2538707"/>
            <a:ext cx="407196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900" dirty="0" smtClean="0"/>
              <a:t>И</a:t>
            </a:r>
            <a:r>
              <a:rPr lang="ru-RU" sz="1600" dirty="0" smtClean="0"/>
              <a:t> </a:t>
            </a:r>
            <a:r>
              <a:rPr lang="ru-RU" sz="2400" dirty="0" smtClean="0"/>
              <a:t>  </a:t>
            </a:r>
            <a:r>
              <a:rPr lang="ru-RU" sz="1400" b="1" dirty="0" smtClean="0"/>
              <a:t>–</a:t>
            </a:r>
            <a:r>
              <a:rPr lang="ru-RU" sz="1400" dirty="0" smtClean="0"/>
              <a:t> </a:t>
            </a:r>
            <a:r>
              <a:rPr lang="ru-RU" sz="1600" dirty="0" smtClean="0"/>
              <a:t>Показатель информированности, %</a:t>
            </a:r>
            <a:endParaRPr lang="ru-RU" sz="1600" dirty="0"/>
          </a:p>
        </p:txBody>
      </p:sp>
      <p:graphicFrame>
        <p:nvGraphicFramePr>
          <p:cNvPr id="1028" name="Object 18"/>
          <p:cNvGraphicFramePr>
            <a:graphicFrameLocks noChangeAspect="1"/>
          </p:cNvGraphicFramePr>
          <p:nvPr/>
        </p:nvGraphicFramePr>
        <p:xfrm>
          <a:off x="2774967" y="1785926"/>
          <a:ext cx="4297363" cy="857256"/>
        </p:xfrm>
        <a:graphic>
          <a:graphicData uri="http://schemas.openxmlformats.org/presentationml/2006/ole">
            <p:oleObj spid="_x0000_s2051" name="Формула" r:id="rId3" imgW="1485720" imgH="393480" progId="Equation.3">
              <p:embed/>
            </p:oleObj>
          </a:graphicData>
        </a:graphic>
      </p:graphicFrame>
      <p:graphicFrame>
        <p:nvGraphicFramePr>
          <p:cNvPr id="1032" name="Object 30"/>
          <p:cNvGraphicFramePr>
            <a:graphicFrameLocks noChangeAspect="1"/>
          </p:cNvGraphicFramePr>
          <p:nvPr/>
        </p:nvGraphicFramePr>
        <p:xfrm>
          <a:off x="4043380" y="2469368"/>
          <a:ext cx="215900" cy="135001"/>
        </p:xfrm>
        <a:graphic>
          <a:graphicData uri="http://schemas.openxmlformats.org/presentationml/2006/ole">
            <p:oleObj spid="_x0000_s2052" name="Формула" r:id="rId4" imgW="215640" imgH="126720" progId="Equation.3">
              <p:embed/>
            </p:oleObj>
          </a:graphicData>
        </a:graphic>
      </p:graphicFrame>
      <p:graphicFrame>
        <p:nvGraphicFramePr>
          <p:cNvPr id="1033" name="Object 31"/>
          <p:cNvGraphicFramePr>
            <a:graphicFrameLocks noChangeAspect="1"/>
          </p:cNvGraphicFramePr>
          <p:nvPr/>
        </p:nvGraphicFramePr>
        <p:xfrm>
          <a:off x="4043380" y="2013740"/>
          <a:ext cx="127000" cy="135001"/>
        </p:xfrm>
        <a:graphic>
          <a:graphicData uri="http://schemas.openxmlformats.org/presentationml/2006/ole">
            <p:oleObj spid="_x0000_s2053" name="Формула" r:id="rId5" imgW="126720" imgH="126720" progId="Equation.3">
              <p:embed/>
            </p:oleObj>
          </a:graphicData>
        </a:graphic>
      </p:graphicFrame>
      <p:graphicFrame>
        <p:nvGraphicFramePr>
          <p:cNvPr id="1034" name="Object 32"/>
          <p:cNvGraphicFramePr>
            <a:graphicFrameLocks noChangeAspect="1"/>
          </p:cNvGraphicFramePr>
          <p:nvPr/>
        </p:nvGraphicFramePr>
        <p:xfrm>
          <a:off x="5275297" y="2469368"/>
          <a:ext cx="215900" cy="135001"/>
        </p:xfrm>
        <a:graphic>
          <a:graphicData uri="http://schemas.openxmlformats.org/presentationml/2006/ole">
            <p:oleObj spid="_x0000_s2054" name="Формула" r:id="rId6" imgW="215640" imgH="126720" progId="Equation.3">
              <p:embed/>
            </p:oleObj>
          </a:graphicData>
        </a:graphic>
      </p:graphicFrame>
      <p:graphicFrame>
        <p:nvGraphicFramePr>
          <p:cNvPr id="1035" name="Object 33"/>
          <p:cNvGraphicFramePr>
            <a:graphicFrameLocks noChangeAspect="1"/>
          </p:cNvGraphicFramePr>
          <p:nvPr/>
        </p:nvGraphicFramePr>
        <p:xfrm>
          <a:off x="5291173" y="2013740"/>
          <a:ext cx="127000" cy="135001"/>
        </p:xfrm>
        <a:graphic>
          <a:graphicData uri="http://schemas.openxmlformats.org/presentationml/2006/ole">
            <p:oleObj spid="_x0000_s2055" name="Формула" r:id="rId7" imgW="126720" imgH="126720" progId="Equation.3">
              <p:embed/>
            </p:oleObj>
          </a:graphicData>
        </a:graphic>
      </p:graphicFrame>
      <p:sp>
        <p:nvSpPr>
          <p:cNvPr id="48" name="Text Box 11"/>
          <p:cNvSpPr txBox="1">
            <a:spLocks noChangeArrowheads="1"/>
          </p:cNvSpPr>
          <p:nvPr/>
        </p:nvSpPr>
        <p:spPr bwMode="auto">
          <a:xfrm>
            <a:off x="1643042" y="5286388"/>
            <a:ext cx="757242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 smtClean="0"/>
              <a:t>К</a:t>
            </a:r>
            <a:r>
              <a:rPr lang="ru-RU" sz="2400" dirty="0" smtClean="0"/>
              <a:t>   </a:t>
            </a:r>
            <a:r>
              <a:rPr lang="ru-RU" sz="1400" b="1" dirty="0" smtClean="0"/>
              <a:t>– </a:t>
            </a:r>
            <a:r>
              <a:rPr lang="ru-RU" sz="1600" dirty="0" smtClean="0"/>
              <a:t>количество инвалидов, направленных на реабилитацию в краевые социально-</a:t>
            </a:r>
            <a:endParaRPr lang="ru-RU" sz="1600" dirty="0"/>
          </a:p>
        </p:txBody>
      </p:sp>
      <p:sp>
        <p:nvSpPr>
          <p:cNvPr id="49" name="Text Box 11"/>
          <p:cNvSpPr txBox="1">
            <a:spLocks noChangeArrowheads="1"/>
          </p:cNvSpPr>
          <p:nvPr/>
        </p:nvSpPr>
        <p:spPr bwMode="auto">
          <a:xfrm>
            <a:off x="1643042" y="5753417"/>
            <a:ext cx="742952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 smtClean="0"/>
              <a:t>К</a:t>
            </a:r>
            <a:r>
              <a:rPr lang="ru-RU" sz="2400" dirty="0" smtClean="0"/>
              <a:t>   </a:t>
            </a:r>
            <a:r>
              <a:rPr lang="ru-RU" sz="1400" b="1" dirty="0" smtClean="0"/>
              <a:t>–</a:t>
            </a:r>
            <a:r>
              <a:rPr lang="ru-RU" sz="1400" dirty="0" smtClean="0"/>
              <a:t> </a:t>
            </a:r>
            <a:r>
              <a:rPr lang="ru-RU" sz="1600" dirty="0" smtClean="0"/>
              <a:t>количество заявлений инвалидов об отказе от прохождения реабилитации</a:t>
            </a:r>
            <a:endParaRPr lang="ru-RU" sz="1600" dirty="0"/>
          </a:p>
        </p:txBody>
      </p:sp>
      <p:sp>
        <p:nvSpPr>
          <p:cNvPr id="1036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037" name="Rectangle 17"/>
          <p:cNvSpPr>
            <a:spLocks noChangeArrowheads="1"/>
          </p:cNvSpPr>
          <p:nvPr/>
        </p:nvSpPr>
        <p:spPr bwMode="auto">
          <a:xfrm>
            <a:off x="0" y="31861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038" name="Rectangle 20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039" name="Rectangle 23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168" name="Text Box 24"/>
          <p:cNvSpPr txBox="1">
            <a:spLocks noChangeArrowheads="1"/>
          </p:cNvSpPr>
          <p:nvPr/>
        </p:nvSpPr>
        <p:spPr bwMode="auto">
          <a:xfrm>
            <a:off x="1657350" y="261938"/>
            <a:ext cx="71294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dirty="0"/>
              <a:t>Реабилитация инвалидов</a:t>
            </a:r>
          </a:p>
        </p:txBody>
      </p:sp>
      <p:pic>
        <p:nvPicPr>
          <p:cNvPr id="6171" name="Picture 27" descr="DSZN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23850" y="260350"/>
            <a:ext cx="1316038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2" name="Rectangle 29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043" name="Rectangle 3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044" name="Rectangle 36"/>
          <p:cNvSpPr>
            <a:spLocks noChangeArrowheads="1"/>
          </p:cNvSpPr>
          <p:nvPr/>
        </p:nvSpPr>
        <p:spPr bwMode="auto">
          <a:xfrm>
            <a:off x="0" y="32242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045" name="Rectangle 38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046" name="Rectangle 40"/>
          <p:cNvSpPr>
            <a:spLocks noChangeArrowheads="1"/>
          </p:cNvSpPr>
          <p:nvPr/>
        </p:nvSpPr>
        <p:spPr bwMode="auto">
          <a:xfrm>
            <a:off x="0" y="33480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pSp>
        <p:nvGrpSpPr>
          <p:cNvPr id="3" name="Группа 23"/>
          <p:cNvGrpSpPr/>
          <p:nvPr/>
        </p:nvGrpSpPr>
        <p:grpSpPr>
          <a:xfrm>
            <a:off x="2967052" y="4335464"/>
            <a:ext cx="3676650" cy="808048"/>
            <a:chOff x="3019412" y="3286118"/>
            <a:chExt cx="3676650" cy="808048"/>
          </a:xfrm>
        </p:grpSpPr>
        <p:graphicFrame>
          <p:nvGraphicFramePr>
            <p:cNvPr id="1026" name="Object 37"/>
            <p:cNvGraphicFramePr>
              <a:graphicFrameLocks noChangeAspect="1"/>
            </p:cNvGraphicFramePr>
            <p:nvPr/>
          </p:nvGraphicFramePr>
          <p:xfrm>
            <a:off x="3019412" y="3286118"/>
            <a:ext cx="3676650" cy="808037"/>
          </p:xfrm>
          <a:graphic>
            <a:graphicData uri="http://schemas.openxmlformats.org/presentationml/2006/ole">
              <p:oleObj spid="_x0000_s2056" name="Формула" r:id="rId9" imgW="1218960" imgH="393480" progId="Equation.3">
                <p:embed/>
              </p:oleObj>
            </a:graphicData>
          </a:graphic>
        </p:graphicFrame>
        <p:graphicFrame>
          <p:nvGraphicFramePr>
            <p:cNvPr id="1029" name="Object 22"/>
            <p:cNvGraphicFramePr>
              <a:graphicFrameLocks noChangeAspect="1"/>
            </p:cNvGraphicFramePr>
            <p:nvPr/>
          </p:nvGraphicFramePr>
          <p:xfrm>
            <a:off x="4011614" y="3500435"/>
            <a:ext cx="203199" cy="165100"/>
          </p:xfrm>
          <a:graphic>
            <a:graphicData uri="http://schemas.openxmlformats.org/presentationml/2006/ole">
              <p:oleObj spid="_x0000_s2057" name="Формула" r:id="rId10" imgW="203040" imgH="164880" progId="Equation.3">
                <p:embed/>
              </p:oleObj>
            </a:graphicData>
          </a:graphic>
        </p:graphicFrame>
        <p:graphicFrame>
          <p:nvGraphicFramePr>
            <p:cNvPr id="1030" name="Object 23"/>
            <p:cNvGraphicFramePr>
              <a:graphicFrameLocks noChangeAspect="1"/>
            </p:cNvGraphicFramePr>
            <p:nvPr/>
          </p:nvGraphicFramePr>
          <p:xfrm>
            <a:off x="5024427" y="3525838"/>
            <a:ext cx="190500" cy="139700"/>
          </p:xfrm>
          <a:graphic>
            <a:graphicData uri="http://schemas.openxmlformats.org/presentationml/2006/ole">
              <p:oleObj spid="_x0000_s2058" name="Формула" r:id="rId11" imgW="190440" imgH="139680" progId="Equation.3">
                <p:embed/>
              </p:oleObj>
            </a:graphicData>
          </a:graphic>
        </p:graphicFrame>
        <p:graphicFrame>
          <p:nvGraphicFramePr>
            <p:cNvPr id="1031" name="Object 24"/>
            <p:cNvGraphicFramePr>
              <a:graphicFrameLocks noChangeAspect="1"/>
            </p:cNvGraphicFramePr>
            <p:nvPr/>
          </p:nvGraphicFramePr>
          <p:xfrm>
            <a:off x="4524376" y="3929066"/>
            <a:ext cx="190499" cy="165100"/>
          </p:xfrm>
          <a:graphic>
            <a:graphicData uri="http://schemas.openxmlformats.org/presentationml/2006/ole">
              <p:oleObj spid="_x0000_s2059" name="Формула" r:id="rId12" imgW="190440" imgH="164880" progId="Equation.3">
                <p:embed/>
              </p:oleObj>
            </a:graphicData>
          </a:graphic>
        </p:graphicFrame>
      </p:grpSp>
      <p:sp>
        <p:nvSpPr>
          <p:cNvPr id="27" name="Text Box 11"/>
          <p:cNvSpPr txBox="1">
            <a:spLocks noChangeArrowheads="1"/>
          </p:cNvSpPr>
          <p:nvPr/>
        </p:nvSpPr>
        <p:spPr bwMode="auto">
          <a:xfrm>
            <a:off x="1785918" y="1000108"/>
            <a:ext cx="771530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900" dirty="0" smtClean="0"/>
              <a:t>И</a:t>
            </a:r>
            <a:r>
              <a:rPr lang="ru-RU" sz="2400" dirty="0" smtClean="0"/>
              <a:t> – </a:t>
            </a:r>
            <a:r>
              <a:rPr lang="ru-RU" sz="1600" dirty="0" smtClean="0"/>
              <a:t>Информирование и консультирование инвалидов по вопросам реабилитации  </a:t>
            </a:r>
            <a:endParaRPr lang="ru-RU" sz="1600" dirty="0"/>
          </a:p>
        </p:txBody>
      </p:sp>
      <p:sp>
        <p:nvSpPr>
          <p:cNvPr id="28" name="Text Box 11"/>
          <p:cNvSpPr txBox="1">
            <a:spLocks noChangeArrowheads="1"/>
          </p:cNvSpPr>
          <p:nvPr/>
        </p:nvSpPr>
        <p:spPr bwMode="auto">
          <a:xfrm>
            <a:off x="1714480" y="1285860"/>
            <a:ext cx="742952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900" dirty="0" smtClean="0"/>
              <a:t>  Р</a:t>
            </a:r>
            <a:r>
              <a:rPr lang="ru-RU" sz="2400" dirty="0" smtClean="0"/>
              <a:t> – </a:t>
            </a:r>
            <a:r>
              <a:rPr lang="ru-RU" sz="1600" dirty="0" smtClean="0"/>
              <a:t>Показатель работы УСЗН по направлению инвалидов на реабилитацию</a:t>
            </a:r>
            <a:endParaRPr lang="ru-RU" sz="1600" dirty="0"/>
          </a:p>
        </p:txBody>
      </p:sp>
      <p:sp>
        <p:nvSpPr>
          <p:cNvPr id="32" name="Text Box 11"/>
          <p:cNvSpPr txBox="1">
            <a:spLocks noChangeArrowheads="1"/>
          </p:cNvSpPr>
          <p:nvPr/>
        </p:nvSpPr>
        <p:spPr bwMode="auto">
          <a:xfrm>
            <a:off x="2000232" y="2786058"/>
            <a:ext cx="735811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 smtClean="0"/>
              <a:t>К </a:t>
            </a:r>
            <a:r>
              <a:rPr lang="ru-RU" sz="2400" dirty="0" smtClean="0"/>
              <a:t>  </a:t>
            </a:r>
            <a:r>
              <a:rPr lang="ru-RU" sz="1400" b="1" dirty="0" smtClean="0"/>
              <a:t>–</a:t>
            </a:r>
            <a:r>
              <a:rPr lang="ru-RU" sz="2400" dirty="0" smtClean="0"/>
              <a:t> </a:t>
            </a:r>
            <a:r>
              <a:rPr lang="ru-RU" sz="1600" dirty="0" smtClean="0"/>
              <a:t>количество данных инвалидам консультаций по вопросам реабилитации</a:t>
            </a:r>
            <a:endParaRPr lang="ru-RU" sz="1600" dirty="0"/>
          </a:p>
        </p:txBody>
      </p:sp>
      <p:sp>
        <p:nvSpPr>
          <p:cNvPr id="33" name="Text Box 11"/>
          <p:cNvSpPr txBox="1">
            <a:spLocks noChangeArrowheads="1"/>
          </p:cNvSpPr>
          <p:nvPr/>
        </p:nvSpPr>
        <p:spPr bwMode="auto">
          <a:xfrm>
            <a:off x="2000232" y="3038773"/>
            <a:ext cx="700092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 smtClean="0"/>
              <a:t>К </a:t>
            </a:r>
            <a:r>
              <a:rPr lang="ru-RU" sz="2400" dirty="0" smtClean="0"/>
              <a:t>  </a:t>
            </a:r>
            <a:r>
              <a:rPr lang="ru-RU" sz="1400" b="1" dirty="0" smtClean="0"/>
              <a:t>–</a:t>
            </a:r>
            <a:r>
              <a:rPr lang="ru-RU" sz="1400" dirty="0" smtClean="0"/>
              <a:t>  </a:t>
            </a:r>
            <a:r>
              <a:rPr lang="ru-RU" sz="1600" dirty="0" smtClean="0"/>
              <a:t>общее количество инвалидов в районе</a:t>
            </a:r>
            <a:endParaRPr lang="ru-RU" sz="1600" dirty="0"/>
          </a:p>
        </p:txBody>
      </p:sp>
      <p:graphicFrame>
        <p:nvGraphicFramePr>
          <p:cNvPr id="2060" name="Object 31"/>
          <p:cNvGraphicFramePr>
            <a:graphicFrameLocks noChangeAspect="1"/>
          </p:cNvGraphicFramePr>
          <p:nvPr/>
        </p:nvGraphicFramePr>
        <p:xfrm>
          <a:off x="1857356" y="5549916"/>
          <a:ext cx="203200" cy="165100"/>
        </p:xfrm>
        <a:graphic>
          <a:graphicData uri="http://schemas.openxmlformats.org/presentationml/2006/ole">
            <p:oleObj spid="_x0000_s2060" name="Формула" r:id="rId13" imgW="203040" imgH="164880" progId="Equation.3">
              <p:embed/>
            </p:oleObj>
          </a:graphicData>
        </a:graphic>
      </p:graphicFrame>
      <p:sp>
        <p:nvSpPr>
          <p:cNvPr id="37" name="Text Box 11"/>
          <p:cNvSpPr txBox="1">
            <a:spLocks noChangeArrowheads="1"/>
          </p:cNvSpPr>
          <p:nvPr/>
        </p:nvSpPr>
        <p:spPr bwMode="auto">
          <a:xfrm>
            <a:off x="2428860" y="3571876"/>
            <a:ext cx="328614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dirty="0" smtClean="0"/>
              <a:t> по   вопросам реабилитации</a:t>
            </a:r>
            <a:endParaRPr lang="ru-RU" sz="1600" dirty="0"/>
          </a:p>
        </p:txBody>
      </p:sp>
      <p:sp>
        <p:nvSpPr>
          <p:cNvPr id="38" name="Text Box 11"/>
          <p:cNvSpPr txBox="1">
            <a:spLocks noChangeArrowheads="1"/>
          </p:cNvSpPr>
          <p:nvPr/>
        </p:nvSpPr>
        <p:spPr bwMode="auto">
          <a:xfrm>
            <a:off x="2000232" y="3286124"/>
            <a:ext cx="714376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 smtClean="0"/>
              <a:t>К</a:t>
            </a:r>
            <a:r>
              <a:rPr lang="ru-RU" sz="2400" dirty="0" smtClean="0"/>
              <a:t>   </a:t>
            </a:r>
            <a:r>
              <a:rPr lang="ru-RU" sz="1400" b="1" dirty="0" smtClean="0"/>
              <a:t>–</a:t>
            </a:r>
            <a:r>
              <a:rPr lang="ru-RU" sz="1400" dirty="0" smtClean="0"/>
              <a:t> </a:t>
            </a:r>
            <a:r>
              <a:rPr lang="ru-RU" sz="1600" dirty="0" smtClean="0"/>
              <a:t>количество публикаций и выступлений в электронных и печатных СМИ</a:t>
            </a:r>
            <a:endParaRPr lang="ru-RU" sz="1600" dirty="0"/>
          </a:p>
        </p:txBody>
      </p:sp>
      <p:graphicFrame>
        <p:nvGraphicFramePr>
          <p:cNvPr id="2062" name="Object 33"/>
          <p:cNvGraphicFramePr>
            <a:graphicFrameLocks noChangeAspect="1"/>
          </p:cNvGraphicFramePr>
          <p:nvPr/>
        </p:nvGraphicFramePr>
        <p:xfrm>
          <a:off x="2214546" y="3571876"/>
          <a:ext cx="127000" cy="127000"/>
        </p:xfrm>
        <a:graphic>
          <a:graphicData uri="http://schemas.openxmlformats.org/presentationml/2006/ole">
            <p:oleObj spid="_x0000_s2061" name="Формула" r:id="rId14" imgW="126720" imgH="126720" progId="Equation.3">
              <p:embed/>
            </p:oleObj>
          </a:graphicData>
        </a:graphic>
      </p:graphicFrame>
      <p:sp>
        <p:nvSpPr>
          <p:cNvPr id="41" name="Text Box 11"/>
          <p:cNvSpPr txBox="1">
            <a:spLocks noChangeArrowheads="1"/>
          </p:cNvSpPr>
          <p:nvPr/>
        </p:nvSpPr>
        <p:spPr bwMode="auto">
          <a:xfrm>
            <a:off x="2000264" y="3681715"/>
            <a:ext cx="714376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 smtClean="0"/>
              <a:t>К</a:t>
            </a:r>
            <a:r>
              <a:rPr lang="ru-RU" sz="2400" dirty="0" smtClean="0"/>
              <a:t>   </a:t>
            </a:r>
            <a:r>
              <a:rPr lang="ru-RU" sz="1400" b="1" dirty="0" smtClean="0"/>
              <a:t>– </a:t>
            </a:r>
            <a:r>
              <a:rPr lang="ru-RU" sz="1600" dirty="0" smtClean="0"/>
              <a:t>наибольшее количество публикаций и выступлений в электронных и</a:t>
            </a:r>
            <a:endParaRPr lang="ru-RU" sz="1600" dirty="0"/>
          </a:p>
        </p:txBody>
      </p:sp>
      <p:graphicFrame>
        <p:nvGraphicFramePr>
          <p:cNvPr id="2063" name="Object 33"/>
          <p:cNvGraphicFramePr>
            <a:graphicFrameLocks noChangeAspect="1"/>
          </p:cNvGraphicFramePr>
          <p:nvPr/>
        </p:nvGraphicFramePr>
        <p:xfrm>
          <a:off x="2214546" y="3944942"/>
          <a:ext cx="203200" cy="127000"/>
        </p:xfrm>
        <a:graphic>
          <a:graphicData uri="http://schemas.openxmlformats.org/presentationml/2006/ole">
            <p:oleObj spid="_x0000_s2062" name="Формула" r:id="rId15" imgW="203040" imgH="126720" progId="Equation.3">
              <p:embed/>
            </p:oleObj>
          </a:graphicData>
        </a:graphic>
      </p:graphicFrame>
      <p:sp>
        <p:nvSpPr>
          <p:cNvPr id="40" name="Text Box 11"/>
          <p:cNvSpPr txBox="1">
            <a:spLocks noChangeArrowheads="1"/>
          </p:cNvSpPr>
          <p:nvPr/>
        </p:nvSpPr>
        <p:spPr bwMode="auto">
          <a:xfrm>
            <a:off x="2428860" y="3947702"/>
            <a:ext cx="549120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dirty="0" smtClean="0"/>
              <a:t> печатных СМИ по вопросам реабилитации одного из УСЗН</a:t>
            </a:r>
            <a:endParaRPr lang="ru-RU" sz="1600" dirty="0"/>
          </a:p>
        </p:txBody>
      </p:sp>
      <p:sp>
        <p:nvSpPr>
          <p:cNvPr id="45" name="Text Box 11"/>
          <p:cNvSpPr txBox="1">
            <a:spLocks noChangeArrowheads="1"/>
          </p:cNvSpPr>
          <p:nvPr/>
        </p:nvSpPr>
        <p:spPr bwMode="auto">
          <a:xfrm>
            <a:off x="1643042" y="5131370"/>
            <a:ext cx="5919830" cy="384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900" dirty="0" smtClean="0"/>
              <a:t>Р </a:t>
            </a:r>
            <a:r>
              <a:rPr lang="ru-RU" sz="1600" dirty="0" smtClean="0"/>
              <a:t>   </a:t>
            </a:r>
            <a:r>
              <a:rPr lang="ru-RU" sz="1400" b="1" dirty="0" smtClean="0"/>
              <a:t>–</a:t>
            </a:r>
            <a:r>
              <a:rPr lang="ru-RU" sz="1400" dirty="0" smtClean="0"/>
              <a:t> </a:t>
            </a:r>
            <a:r>
              <a:rPr lang="ru-RU" sz="1600" dirty="0" smtClean="0"/>
              <a:t>Показатель направления инвалидов на реабилитацию, %</a:t>
            </a:r>
            <a:endParaRPr lang="ru-RU" sz="1600" dirty="0"/>
          </a:p>
        </p:txBody>
      </p:sp>
      <p:sp>
        <p:nvSpPr>
          <p:cNvPr id="46" name="Text Box 11"/>
          <p:cNvSpPr txBox="1">
            <a:spLocks noChangeArrowheads="1"/>
          </p:cNvSpPr>
          <p:nvPr/>
        </p:nvSpPr>
        <p:spPr bwMode="auto">
          <a:xfrm>
            <a:off x="2071670" y="5590776"/>
            <a:ext cx="484826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dirty="0" smtClean="0"/>
              <a:t>реабилитационные отделения (центры)</a:t>
            </a:r>
            <a:endParaRPr lang="ru-RU" sz="1600" dirty="0"/>
          </a:p>
        </p:txBody>
      </p:sp>
      <p:graphicFrame>
        <p:nvGraphicFramePr>
          <p:cNvPr id="2064" name="Object 16"/>
          <p:cNvGraphicFramePr>
            <a:graphicFrameLocks noChangeAspect="1"/>
          </p:cNvGraphicFramePr>
          <p:nvPr/>
        </p:nvGraphicFramePr>
        <p:xfrm>
          <a:off x="1857356" y="6000768"/>
          <a:ext cx="190500" cy="139700"/>
        </p:xfrm>
        <a:graphic>
          <a:graphicData uri="http://schemas.openxmlformats.org/presentationml/2006/ole">
            <p:oleObj spid="_x0000_s2063" name="Формула" r:id="rId16" imgW="190440" imgH="139680" progId="Equation.3">
              <p:embed/>
            </p:oleObj>
          </a:graphicData>
        </a:graphic>
      </p:graphicFrame>
      <p:sp>
        <p:nvSpPr>
          <p:cNvPr id="50" name="Text Box 11"/>
          <p:cNvSpPr txBox="1">
            <a:spLocks noChangeArrowheads="1"/>
          </p:cNvSpPr>
          <p:nvPr/>
        </p:nvSpPr>
        <p:spPr bwMode="auto">
          <a:xfrm>
            <a:off x="1643042" y="6000768"/>
            <a:ext cx="757242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 smtClean="0"/>
              <a:t>К</a:t>
            </a:r>
            <a:r>
              <a:rPr lang="ru-RU" sz="2400" dirty="0" smtClean="0"/>
              <a:t>   </a:t>
            </a:r>
            <a:r>
              <a:rPr lang="ru-RU" sz="1400" b="1" dirty="0" smtClean="0"/>
              <a:t>–</a:t>
            </a:r>
            <a:r>
              <a:rPr lang="ru-RU" sz="1400" dirty="0" smtClean="0"/>
              <a:t> </a:t>
            </a:r>
            <a:r>
              <a:rPr lang="ru-RU" sz="1600" dirty="0" smtClean="0"/>
              <a:t>количество рекомендаций в ИПР для направления на реабилитацию в краевые</a:t>
            </a:r>
            <a:endParaRPr lang="ru-RU" sz="1600" dirty="0"/>
          </a:p>
        </p:txBody>
      </p:sp>
      <p:sp>
        <p:nvSpPr>
          <p:cNvPr id="55" name="Text Box 11"/>
          <p:cNvSpPr txBox="1">
            <a:spLocks noChangeArrowheads="1"/>
          </p:cNvSpPr>
          <p:nvPr/>
        </p:nvSpPr>
        <p:spPr bwMode="auto">
          <a:xfrm>
            <a:off x="2071670" y="6305156"/>
            <a:ext cx="664373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dirty="0" smtClean="0"/>
              <a:t>социально-реабилитационные отделения (центры), выданных бюро МСЭ</a:t>
            </a:r>
            <a:endParaRPr lang="ru-RU" sz="1600" dirty="0"/>
          </a:p>
        </p:txBody>
      </p:sp>
      <p:graphicFrame>
        <p:nvGraphicFramePr>
          <p:cNvPr id="2065" name="Object 17"/>
          <p:cNvGraphicFramePr>
            <a:graphicFrameLocks noChangeAspect="1"/>
          </p:cNvGraphicFramePr>
          <p:nvPr/>
        </p:nvGraphicFramePr>
        <p:xfrm>
          <a:off x="1857356" y="6264296"/>
          <a:ext cx="190500" cy="165100"/>
        </p:xfrm>
        <a:graphic>
          <a:graphicData uri="http://schemas.openxmlformats.org/presentationml/2006/ole">
            <p:oleObj spid="_x0000_s2064" name="Формула" r:id="rId17" imgW="190440" imgH="164880" progId="Equation.3">
              <p:embed/>
            </p:oleObj>
          </a:graphicData>
        </a:graphic>
      </p:graphicFrame>
      <p:graphicFrame>
        <p:nvGraphicFramePr>
          <p:cNvPr id="2066" name="Object 18"/>
          <p:cNvGraphicFramePr>
            <a:graphicFrameLocks noChangeAspect="1"/>
          </p:cNvGraphicFramePr>
          <p:nvPr/>
        </p:nvGraphicFramePr>
        <p:xfrm>
          <a:off x="2214546" y="3302000"/>
          <a:ext cx="203200" cy="127000"/>
        </p:xfrm>
        <a:graphic>
          <a:graphicData uri="http://schemas.openxmlformats.org/presentationml/2006/ole">
            <p:oleObj spid="_x0000_s2065" name="Формула" r:id="rId18" imgW="203040" imgH="126720" progId="Equation.3">
              <p:embed/>
            </p:oleObj>
          </a:graphicData>
        </a:graphic>
      </p:graphicFrame>
      <p:graphicFrame>
        <p:nvGraphicFramePr>
          <p:cNvPr id="2068" name="Object 20"/>
          <p:cNvGraphicFramePr>
            <a:graphicFrameLocks noChangeAspect="1"/>
          </p:cNvGraphicFramePr>
          <p:nvPr/>
        </p:nvGraphicFramePr>
        <p:xfrm>
          <a:off x="2230422" y="3071810"/>
          <a:ext cx="127000" cy="127000"/>
        </p:xfrm>
        <a:graphic>
          <a:graphicData uri="http://schemas.openxmlformats.org/presentationml/2006/ole">
            <p:oleObj spid="_x0000_s2066" name="Формула" r:id="rId19" imgW="126720" imgH="126720" progId="Equation.3">
              <p:embed/>
            </p:oleObj>
          </a:graphicData>
        </a:graphic>
      </p:graphicFrame>
      <p:sp>
        <p:nvSpPr>
          <p:cNvPr id="47" name="Rectangle 17"/>
          <p:cNvSpPr>
            <a:spLocks noChangeArrowheads="1"/>
          </p:cNvSpPr>
          <p:nvPr/>
        </p:nvSpPr>
        <p:spPr bwMode="auto">
          <a:xfrm>
            <a:off x="3714744" y="357166"/>
            <a:ext cx="2000264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      </a:t>
            </a:r>
            <a:r>
              <a:rPr lang="ru-RU" dirty="0" smtClean="0"/>
              <a:t>    </a:t>
            </a:r>
            <a:endParaRPr lang="ru-RU" sz="2000" dirty="0"/>
          </a:p>
          <a:p>
            <a:r>
              <a:rPr lang="ru-RU" sz="2800" i="1" dirty="0" smtClean="0"/>
              <a:t>К   </a:t>
            </a:r>
            <a:r>
              <a:rPr lang="ru-RU" sz="2800" dirty="0" smtClean="0"/>
              <a:t>=</a:t>
            </a:r>
            <a:r>
              <a:rPr lang="ru-RU" dirty="0" smtClean="0"/>
              <a:t>   </a:t>
            </a:r>
            <a:r>
              <a:rPr lang="ru-RU" sz="2800" dirty="0" smtClean="0"/>
              <a:t>И </a:t>
            </a:r>
            <a:r>
              <a:rPr lang="ru-RU" dirty="0" smtClean="0"/>
              <a:t>  </a:t>
            </a:r>
            <a:r>
              <a:rPr lang="ru-RU" sz="2800" dirty="0" smtClean="0"/>
              <a:t>+   Р</a:t>
            </a:r>
          </a:p>
          <a:p>
            <a:r>
              <a:rPr lang="ru-RU" sz="2000" dirty="0" smtClean="0"/>
              <a:t>        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17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6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6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DSZ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260350"/>
            <a:ext cx="1316038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Rectangle 6"/>
          <p:cNvSpPr>
            <a:spLocks noChangeArrowheads="1"/>
          </p:cNvSpPr>
          <p:nvPr/>
        </p:nvSpPr>
        <p:spPr bwMode="auto">
          <a:xfrm>
            <a:off x="2051050" y="284163"/>
            <a:ext cx="67691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400" dirty="0">
                <a:cs typeface="Times New Roman" pitchFamily="18" charset="0"/>
              </a:rPr>
              <a:t>Корректность ведения баз данных и предоставления отчетности</a:t>
            </a:r>
            <a:endParaRPr lang="ru-RU" sz="2400" dirty="0"/>
          </a:p>
        </p:txBody>
      </p:sp>
      <p:sp>
        <p:nvSpPr>
          <p:cNvPr id="11268" name="Rectangle 9"/>
          <p:cNvSpPr>
            <a:spLocks noChangeArrowheads="1"/>
          </p:cNvSpPr>
          <p:nvPr/>
        </p:nvSpPr>
        <p:spPr bwMode="auto">
          <a:xfrm>
            <a:off x="0" y="3205163"/>
            <a:ext cx="91440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grpSp>
        <p:nvGrpSpPr>
          <p:cNvPr id="2" name="Группа 9"/>
          <p:cNvGrpSpPr/>
          <p:nvPr/>
        </p:nvGrpSpPr>
        <p:grpSpPr>
          <a:xfrm>
            <a:off x="714348" y="3198813"/>
            <a:ext cx="8389967" cy="1016005"/>
            <a:chOff x="468313" y="3198813"/>
            <a:chExt cx="8389967" cy="1016005"/>
          </a:xfrm>
        </p:grpSpPr>
        <p:sp>
          <p:nvSpPr>
            <p:cNvPr id="11269" name="Rectangle 17"/>
            <p:cNvSpPr>
              <a:spLocks noChangeArrowheads="1"/>
            </p:cNvSpPr>
            <p:nvPr/>
          </p:nvSpPr>
          <p:spPr bwMode="auto">
            <a:xfrm>
              <a:off x="468313" y="3198813"/>
              <a:ext cx="8148384" cy="8002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ru-RU" dirty="0"/>
                <a:t>        </a:t>
              </a:r>
            </a:p>
            <a:p>
              <a:r>
                <a:rPr lang="ru-RU" sz="2800" i="1" dirty="0"/>
                <a:t>К</a:t>
              </a:r>
              <a:r>
                <a:rPr lang="ru-RU" dirty="0"/>
                <a:t> = </a:t>
              </a:r>
              <a:r>
                <a:rPr lang="ru-RU" dirty="0" smtClean="0"/>
                <a:t>-----------------------------------------------------------------------------------------------------------</a:t>
              </a:r>
              <a:endParaRPr lang="ru-RU" dirty="0"/>
            </a:p>
          </p:txBody>
        </p:sp>
        <p:grpSp>
          <p:nvGrpSpPr>
            <p:cNvPr id="3" name="Группа 8"/>
            <p:cNvGrpSpPr/>
            <p:nvPr/>
          </p:nvGrpSpPr>
          <p:grpSpPr>
            <a:xfrm>
              <a:off x="928662" y="3345420"/>
              <a:ext cx="7929618" cy="869398"/>
              <a:chOff x="928662" y="3357562"/>
              <a:chExt cx="7929618" cy="869398"/>
            </a:xfrm>
          </p:grpSpPr>
          <p:sp>
            <p:nvSpPr>
              <p:cNvPr id="6" name="Text Box 11"/>
              <p:cNvSpPr txBox="1">
                <a:spLocks noChangeArrowheads="1"/>
              </p:cNvSpPr>
              <p:nvPr/>
            </p:nvSpPr>
            <p:spPr bwMode="auto">
              <a:xfrm>
                <a:off x="928662" y="3357562"/>
                <a:ext cx="7929618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dirty="0" smtClean="0"/>
                  <a:t>сумма показателей выполнения технологических процессов без нарушений</a:t>
                </a:r>
                <a:endParaRPr lang="ru-RU" dirty="0"/>
              </a:p>
            </p:txBody>
          </p:sp>
          <p:sp>
            <p:nvSpPr>
              <p:cNvPr id="7" name="Text Box 11"/>
              <p:cNvSpPr txBox="1">
                <a:spLocks noChangeArrowheads="1"/>
              </p:cNvSpPr>
              <p:nvPr/>
            </p:nvSpPr>
            <p:spPr bwMode="auto">
              <a:xfrm>
                <a:off x="2906729" y="3857628"/>
                <a:ext cx="3276624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dirty="0" smtClean="0"/>
                  <a:t>общее количество показателей</a:t>
                </a:r>
                <a:endParaRPr lang="ru-RU" dirty="0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5"/>
          <p:cNvSpPr>
            <a:spLocks noChangeArrowheads="1"/>
          </p:cNvSpPr>
          <p:nvPr/>
        </p:nvSpPr>
        <p:spPr bwMode="auto">
          <a:xfrm>
            <a:off x="1835150" y="431800"/>
            <a:ext cx="7058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400" dirty="0"/>
              <a:t>Обеспечение жильем ветеранов</a:t>
            </a:r>
          </a:p>
        </p:txBody>
      </p:sp>
      <p:pic>
        <p:nvPicPr>
          <p:cNvPr id="7207" name="Picture 39" descr="DSZ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260350"/>
            <a:ext cx="1316038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2285984" y="3214687"/>
            <a:ext cx="6357937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r>
              <a:rPr lang="ru-RU" dirty="0"/>
              <a:t>    </a:t>
            </a:r>
          </a:p>
        </p:txBody>
      </p:sp>
      <p:grpSp>
        <p:nvGrpSpPr>
          <p:cNvPr id="2" name="Группа 8"/>
          <p:cNvGrpSpPr/>
          <p:nvPr/>
        </p:nvGrpSpPr>
        <p:grpSpPr>
          <a:xfrm>
            <a:off x="1357290" y="3100328"/>
            <a:ext cx="7786742" cy="900250"/>
            <a:chOff x="1428728" y="3386080"/>
            <a:chExt cx="7786742" cy="900250"/>
          </a:xfrm>
        </p:grpSpPr>
        <p:sp>
          <p:nvSpPr>
            <p:cNvPr id="10247" name="Прямоугольник 22"/>
            <p:cNvSpPr>
              <a:spLocks noChangeArrowheads="1"/>
            </p:cNvSpPr>
            <p:nvPr/>
          </p:nvSpPr>
          <p:spPr bwMode="auto">
            <a:xfrm>
              <a:off x="1428728" y="3486111"/>
              <a:ext cx="7786742" cy="8002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ru-RU" sz="2800" i="1" dirty="0">
                  <a:solidFill>
                    <a:srgbClr val="000000"/>
                  </a:solidFill>
                </a:rPr>
                <a:t>К</a:t>
              </a:r>
              <a:r>
                <a:rPr lang="ru-RU" dirty="0">
                  <a:solidFill>
                    <a:srgbClr val="000000"/>
                  </a:solidFill>
                </a:rPr>
                <a:t>  </a:t>
              </a:r>
              <a:r>
                <a:rPr lang="ru-RU" dirty="0" smtClean="0">
                  <a:solidFill>
                    <a:srgbClr val="000000"/>
                  </a:solidFill>
                </a:rPr>
                <a:t>= ------------------------------------------------------------------------------------ Х 100%</a:t>
              </a:r>
              <a:endParaRPr lang="ru-RU" dirty="0">
                <a:solidFill>
                  <a:srgbClr val="000000"/>
                </a:solidFill>
              </a:endParaRPr>
            </a:p>
            <a:p>
              <a:pPr algn="ctr"/>
              <a:r>
                <a:rPr lang="ru-RU" dirty="0" smtClean="0">
                  <a:solidFill>
                    <a:srgbClr val="000000"/>
                  </a:solidFill>
                </a:rPr>
                <a:t> </a:t>
              </a:r>
              <a:endParaRPr lang="ru-RU" dirty="0">
                <a:solidFill>
                  <a:srgbClr val="000000"/>
                </a:solidFill>
              </a:endParaRPr>
            </a:p>
          </p:txBody>
        </p:sp>
        <p:grpSp>
          <p:nvGrpSpPr>
            <p:cNvPr id="3" name="Группа 7"/>
            <p:cNvGrpSpPr/>
            <p:nvPr/>
          </p:nvGrpSpPr>
          <p:grpSpPr>
            <a:xfrm>
              <a:off x="1857356" y="3386080"/>
              <a:ext cx="6572296" cy="868269"/>
              <a:chOff x="1857356" y="3386080"/>
              <a:chExt cx="6572296" cy="868269"/>
            </a:xfrm>
          </p:grpSpPr>
          <p:sp>
            <p:nvSpPr>
              <p:cNvPr id="6" name="Text Box 11"/>
              <p:cNvSpPr txBox="1">
                <a:spLocks noChangeArrowheads="1"/>
              </p:cNvSpPr>
              <p:nvPr/>
            </p:nvSpPr>
            <p:spPr bwMode="auto">
              <a:xfrm>
                <a:off x="2285984" y="3386080"/>
                <a:ext cx="5776954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sz="2000" dirty="0" smtClean="0"/>
                  <a:t>количество ветеранов ВОВ, обеспеченных жильем</a:t>
                </a:r>
                <a:endParaRPr lang="ru-RU" sz="2000" dirty="0"/>
              </a:p>
            </p:txBody>
          </p:sp>
          <p:sp>
            <p:nvSpPr>
              <p:cNvPr id="7" name="Text Box 11"/>
              <p:cNvSpPr txBox="1">
                <a:spLocks noChangeArrowheads="1"/>
              </p:cNvSpPr>
              <p:nvPr/>
            </p:nvSpPr>
            <p:spPr bwMode="auto">
              <a:xfrm>
                <a:off x="1857356" y="3854239"/>
                <a:ext cx="6572296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ru-RU" sz="2000" dirty="0" smtClean="0"/>
                  <a:t>количество ветеранов ВОВ, состоящих на учете</a:t>
                </a:r>
                <a:endParaRPr lang="ru-RU" sz="2000" dirty="0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20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DSZ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260350"/>
            <a:ext cx="1316038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Text Box 5"/>
          <p:cNvSpPr txBox="1">
            <a:spLocks noChangeArrowheads="1"/>
          </p:cNvSpPr>
          <p:nvPr/>
        </p:nvSpPr>
        <p:spPr bwMode="auto">
          <a:xfrm>
            <a:off x="3276600" y="403225"/>
            <a:ext cx="3346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dirty="0"/>
              <a:t>Письменные обращения</a:t>
            </a:r>
          </a:p>
        </p:txBody>
      </p:sp>
      <p:sp>
        <p:nvSpPr>
          <p:cNvPr id="12293" name="Rectangle 8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pSp>
        <p:nvGrpSpPr>
          <p:cNvPr id="2" name="Группа 12"/>
          <p:cNvGrpSpPr/>
          <p:nvPr/>
        </p:nvGrpSpPr>
        <p:grpSpPr>
          <a:xfrm>
            <a:off x="4214810" y="1820938"/>
            <a:ext cx="1428760" cy="1107996"/>
            <a:chOff x="4071934" y="2453998"/>
            <a:chExt cx="1428760" cy="1107996"/>
          </a:xfrm>
        </p:grpSpPr>
        <p:sp>
          <p:nvSpPr>
            <p:cNvPr id="6" name="Rectangle 17"/>
            <p:cNvSpPr>
              <a:spLocks noChangeArrowheads="1"/>
            </p:cNvSpPr>
            <p:nvPr/>
          </p:nvSpPr>
          <p:spPr bwMode="auto">
            <a:xfrm>
              <a:off x="4071934" y="2453998"/>
              <a:ext cx="1428760" cy="11079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/>
            <a:p>
              <a:r>
                <a:rPr lang="ru-RU" dirty="0"/>
                <a:t>      </a:t>
              </a:r>
              <a:r>
                <a:rPr lang="ru-RU" dirty="0" smtClean="0"/>
                <a:t>    </a:t>
              </a:r>
              <a:endParaRPr lang="ru-RU" sz="2000" dirty="0"/>
            </a:p>
            <a:p>
              <a:r>
                <a:rPr lang="ru-RU" sz="2800" i="1" dirty="0"/>
                <a:t>К</a:t>
              </a:r>
              <a:r>
                <a:rPr lang="ru-RU" dirty="0"/>
                <a:t> = </a:t>
              </a:r>
              <a:r>
                <a:rPr lang="ru-RU" dirty="0" smtClean="0"/>
                <a:t>-------</a:t>
              </a:r>
            </a:p>
            <a:p>
              <a:r>
                <a:rPr lang="ru-RU" sz="2000" dirty="0" smtClean="0"/>
                <a:t>         </a:t>
              </a:r>
              <a:endParaRPr lang="ru-RU" sz="2000" dirty="0"/>
            </a:p>
          </p:txBody>
        </p:sp>
        <p:sp>
          <p:nvSpPr>
            <p:cNvPr id="7" name="Rectangle 17"/>
            <p:cNvSpPr>
              <a:spLocks noChangeArrowheads="1"/>
            </p:cNvSpPr>
            <p:nvPr/>
          </p:nvSpPr>
          <p:spPr bwMode="auto">
            <a:xfrm>
              <a:off x="4581524" y="2584732"/>
              <a:ext cx="347666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/>
            <a:p>
              <a:r>
                <a:rPr lang="ru-RU" sz="2400" dirty="0" smtClean="0"/>
                <a:t>П</a:t>
              </a:r>
              <a:endParaRPr lang="ru-RU" sz="2400" dirty="0"/>
            </a:p>
          </p:txBody>
        </p:sp>
        <p:sp>
          <p:nvSpPr>
            <p:cNvPr id="10" name="Rectangle 17"/>
            <p:cNvSpPr>
              <a:spLocks noChangeArrowheads="1"/>
            </p:cNvSpPr>
            <p:nvPr/>
          </p:nvSpPr>
          <p:spPr bwMode="auto">
            <a:xfrm>
              <a:off x="4581524" y="3084798"/>
              <a:ext cx="347666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/>
            <a:p>
              <a:r>
                <a:rPr lang="ru-RU" sz="2400" dirty="0" smtClean="0"/>
                <a:t>Н</a:t>
              </a:r>
              <a:endParaRPr lang="ru-RU" sz="2400" dirty="0"/>
            </a:p>
          </p:txBody>
        </p:sp>
      </p:grpSp>
      <p:grpSp>
        <p:nvGrpSpPr>
          <p:cNvPr id="3" name="Группа 13"/>
          <p:cNvGrpSpPr/>
          <p:nvPr/>
        </p:nvGrpSpPr>
        <p:grpSpPr>
          <a:xfrm>
            <a:off x="1785918" y="3464012"/>
            <a:ext cx="6357982" cy="1092465"/>
            <a:chOff x="4071934" y="2453998"/>
            <a:chExt cx="6357982" cy="1092465"/>
          </a:xfrm>
        </p:grpSpPr>
        <p:sp>
          <p:nvSpPr>
            <p:cNvPr id="15" name="Rectangle 17"/>
            <p:cNvSpPr>
              <a:spLocks noChangeArrowheads="1"/>
            </p:cNvSpPr>
            <p:nvPr/>
          </p:nvSpPr>
          <p:spPr bwMode="auto">
            <a:xfrm>
              <a:off x="4071934" y="2453998"/>
              <a:ext cx="6357982" cy="8002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/>
            <a:p>
              <a:r>
                <a:rPr lang="ru-RU" dirty="0"/>
                <a:t>      </a:t>
              </a:r>
              <a:r>
                <a:rPr lang="ru-RU" dirty="0" smtClean="0"/>
                <a:t>    </a:t>
              </a:r>
              <a:endParaRPr lang="ru-RU" sz="2000" dirty="0"/>
            </a:p>
            <a:p>
              <a:r>
                <a:rPr lang="ru-RU" sz="2800" i="1" dirty="0"/>
                <a:t>К</a:t>
              </a:r>
              <a:r>
                <a:rPr lang="ru-RU" dirty="0"/>
                <a:t> = </a:t>
              </a:r>
              <a:r>
                <a:rPr lang="ru-RU" dirty="0" smtClean="0"/>
                <a:t>-------------------------------------------------------------------------------</a:t>
              </a:r>
            </a:p>
          </p:txBody>
        </p:sp>
        <p:sp>
          <p:nvSpPr>
            <p:cNvPr id="16" name="Rectangle 17"/>
            <p:cNvSpPr>
              <a:spLocks noChangeArrowheads="1"/>
            </p:cNvSpPr>
            <p:nvPr/>
          </p:nvSpPr>
          <p:spPr bwMode="auto">
            <a:xfrm>
              <a:off x="4572000" y="2561862"/>
              <a:ext cx="5776954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/>
            <a:p>
              <a:r>
                <a:rPr lang="ru-RU" sz="2400" dirty="0" smtClean="0"/>
                <a:t>  П (количество поступивших обращений)</a:t>
              </a:r>
              <a:endParaRPr lang="ru-RU" sz="2400" dirty="0"/>
            </a:p>
          </p:txBody>
        </p:sp>
        <p:sp>
          <p:nvSpPr>
            <p:cNvPr id="17" name="Rectangle 17"/>
            <p:cNvSpPr>
              <a:spLocks noChangeArrowheads="1"/>
            </p:cNvSpPr>
            <p:nvPr/>
          </p:nvSpPr>
          <p:spPr bwMode="auto">
            <a:xfrm>
              <a:off x="4581524" y="3084798"/>
              <a:ext cx="5776954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/>
            <a:p>
              <a:r>
                <a:rPr lang="ru-RU" sz="2400" dirty="0" smtClean="0"/>
                <a:t>Н (количество населения (города, района)</a:t>
              </a:r>
              <a:endParaRPr lang="ru-RU" sz="24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59"/>
          <p:cNvSpPr>
            <a:spLocks noChangeArrowheads="1"/>
          </p:cNvSpPr>
          <p:nvPr/>
        </p:nvSpPr>
        <p:spPr bwMode="auto">
          <a:xfrm>
            <a:off x="1763713" y="549275"/>
            <a:ext cx="69834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/>
              <a:t>Оценка экономичекой деятельности</a:t>
            </a:r>
          </a:p>
        </p:txBody>
      </p:sp>
      <p:sp>
        <p:nvSpPr>
          <p:cNvPr id="13315" name="Rectangle 60"/>
          <p:cNvSpPr>
            <a:spLocks noChangeArrowheads="1"/>
          </p:cNvSpPr>
          <p:nvPr/>
        </p:nvSpPr>
        <p:spPr bwMode="auto">
          <a:xfrm>
            <a:off x="1042988" y="3429000"/>
            <a:ext cx="785018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/>
            <a:r>
              <a:rPr lang="ru-RU" sz="2400" dirty="0"/>
              <a:t>Процент  освоения выделенных средств по муниципальным образованиям</a:t>
            </a:r>
          </a:p>
        </p:txBody>
      </p:sp>
      <p:pic>
        <p:nvPicPr>
          <p:cNvPr id="10301" name="Picture 61" descr="DSZ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260350"/>
            <a:ext cx="1316038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030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DSZ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260350"/>
            <a:ext cx="1316038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5"/>
          <p:cNvSpPr txBox="1">
            <a:spLocks noChangeArrowheads="1"/>
          </p:cNvSpPr>
          <p:nvPr/>
        </p:nvSpPr>
        <p:spPr bwMode="auto">
          <a:xfrm>
            <a:off x="1763713" y="404813"/>
            <a:ext cx="71294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/>
              <a:t>Размещение регионального заказа</a:t>
            </a:r>
          </a:p>
        </p:txBody>
      </p:sp>
      <p:sp>
        <p:nvSpPr>
          <p:cNvPr id="2053" name="Rectangle 8"/>
          <p:cNvSpPr>
            <a:spLocks noChangeArrowheads="1"/>
          </p:cNvSpPr>
          <p:nvPr/>
        </p:nvSpPr>
        <p:spPr bwMode="auto">
          <a:xfrm>
            <a:off x="0" y="31575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054" name="Rectangle 12"/>
          <p:cNvSpPr>
            <a:spLocks noChangeArrowheads="1"/>
          </p:cNvSpPr>
          <p:nvPr/>
        </p:nvSpPr>
        <p:spPr bwMode="auto">
          <a:xfrm>
            <a:off x="0" y="33194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pSp>
        <p:nvGrpSpPr>
          <p:cNvPr id="2" name="Группа 13"/>
          <p:cNvGrpSpPr/>
          <p:nvPr/>
        </p:nvGrpSpPr>
        <p:grpSpPr>
          <a:xfrm>
            <a:off x="2500298" y="2285993"/>
            <a:ext cx="5429288" cy="1643072"/>
            <a:chOff x="2571736" y="2408274"/>
            <a:chExt cx="4786346" cy="1273657"/>
          </a:xfrm>
        </p:grpSpPr>
        <p:sp>
          <p:nvSpPr>
            <p:cNvPr id="8" name="Rectangle 17"/>
            <p:cNvSpPr>
              <a:spLocks noChangeArrowheads="1"/>
            </p:cNvSpPr>
            <p:nvPr/>
          </p:nvSpPr>
          <p:spPr bwMode="auto">
            <a:xfrm>
              <a:off x="2571736" y="2463650"/>
              <a:ext cx="4786346" cy="1107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/>
            <a:p>
              <a:r>
                <a:rPr lang="ru-RU" dirty="0"/>
                <a:t>      </a:t>
              </a:r>
              <a:r>
                <a:rPr lang="ru-RU" dirty="0" smtClean="0"/>
                <a:t>    </a:t>
              </a:r>
              <a:endParaRPr lang="ru-RU" sz="2000" dirty="0"/>
            </a:p>
            <a:p>
              <a:r>
                <a:rPr lang="ru-RU" sz="2800" i="1" dirty="0">
                  <a:cs typeface="FrankRuehl" pitchFamily="34" charset="-79"/>
                </a:rPr>
                <a:t>К</a:t>
              </a:r>
              <a:r>
                <a:rPr lang="ru-RU" dirty="0"/>
                <a:t> = </a:t>
              </a:r>
              <a:r>
                <a:rPr lang="ru-RU" dirty="0" smtClean="0"/>
                <a:t>----------------------------------------------------------</a:t>
              </a:r>
            </a:p>
            <a:p>
              <a:r>
                <a:rPr lang="ru-RU" sz="2000" dirty="0" smtClean="0"/>
                <a:t>         </a:t>
              </a:r>
              <a:endParaRPr lang="ru-RU" sz="2000" dirty="0"/>
            </a:p>
          </p:txBody>
        </p:sp>
        <p:grpSp>
          <p:nvGrpSpPr>
            <p:cNvPr id="3" name="Группа 12"/>
            <p:cNvGrpSpPr/>
            <p:nvPr/>
          </p:nvGrpSpPr>
          <p:grpSpPr>
            <a:xfrm>
              <a:off x="3143240" y="2408274"/>
              <a:ext cx="4000528" cy="1273657"/>
              <a:chOff x="3143240" y="2408274"/>
              <a:chExt cx="4000528" cy="1273657"/>
            </a:xfrm>
          </p:grpSpPr>
          <p:sp>
            <p:nvSpPr>
              <p:cNvPr id="9" name="Rectangle 17"/>
              <p:cNvSpPr>
                <a:spLocks noChangeArrowheads="1"/>
              </p:cNvSpPr>
              <p:nvPr/>
            </p:nvSpPr>
            <p:spPr bwMode="auto">
              <a:xfrm>
                <a:off x="3143240" y="2408274"/>
                <a:ext cx="3991004" cy="7078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anchor="ctr">
                <a:spAutoFit/>
              </a:bodyPr>
              <a:lstStyle/>
              <a:p>
                <a:r>
                  <a:rPr lang="ru-RU" sz="2000" dirty="0" smtClean="0"/>
                  <a:t> </a:t>
                </a:r>
                <a:r>
                  <a:rPr lang="ru-RU" sz="2000" dirty="0" smtClean="0">
                    <a:cs typeface="FrankRuehl" pitchFamily="34" charset="-79"/>
                  </a:rPr>
                  <a:t>фактическая сумма закупленных</a:t>
                </a:r>
              </a:p>
              <a:p>
                <a:r>
                  <a:rPr lang="ru-RU" sz="2000" dirty="0" smtClean="0">
                    <a:cs typeface="FrankRuehl" pitchFamily="34" charset="-79"/>
                  </a:rPr>
                  <a:t>товаров путем проведения торгов </a:t>
                </a:r>
                <a:endParaRPr lang="ru-RU" sz="2000" dirty="0">
                  <a:cs typeface="FrankRuehl" pitchFamily="34" charset="-79"/>
                </a:endParaRPr>
              </a:p>
            </p:txBody>
          </p:sp>
          <p:sp>
            <p:nvSpPr>
              <p:cNvPr id="10" name="Rectangle 17"/>
              <p:cNvSpPr>
                <a:spLocks noChangeArrowheads="1"/>
              </p:cNvSpPr>
              <p:nvPr/>
            </p:nvSpPr>
            <p:spPr bwMode="auto">
              <a:xfrm>
                <a:off x="3152764" y="2974045"/>
                <a:ext cx="3991004" cy="7078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anchor="ctr">
                <a:spAutoFit/>
              </a:bodyPr>
              <a:lstStyle/>
              <a:p>
                <a:r>
                  <a:rPr lang="ru-RU" sz="2000" dirty="0" smtClean="0"/>
                  <a:t> </a:t>
                </a:r>
                <a:r>
                  <a:rPr lang="ru-RU" sz="2000" dirty="0" smtClean="0">
                    <a:cs typeface="FrankRuehl" pitchFamily="34" charset="-79"/>
                  </a:rPr>
                  <a:t>плановая сумма приобретаемых товаров всеми способами закупок</a:t>
                </a:r>
                <a:endParaRPr lang="ru-RU" sz="2000" dirty="0">
                  <a:cs typeface="FrankRuehl" pitchFamily="34" charset="-79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</TotalTime>
  <Words>470</Words>
  <Application>Microsoft Office PowerPoint</Application>
  <PresentationFormat>Экран (4:3)</PresentationFormat>
  <Paragraphs>103</Paragraphs>
  <Slides>12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Тема Office</vt:lpstr>
      <vt:lpstr>Формула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lucy</dc:creator>
  <cp:lastModifiedBy>lucy</cp:lastModifiedBy>
  <cp:revision>26</cp:revision>
  <dcterms:created xsi:type="dcterms:W3CDTF">2010-09-01T12:18:38Z</dcterms:created>
  <dcterms:modified xsi:type="dcterms:W3CDTF">2010-09-06T14:57:22Z</dcterms:modified>
</cp:coreProperties>
</file>